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5"/>
  </p:notesMasterIdLst>
  <p:sldIdLst>
    <p:sldId id="602" r:id="rId2"/>
    <p:sldId id="564" r:id="rId3"/>
    <p:sldId id="569" r:id="rId4"/>
    <p:sldId id="656" r:id="rId5"/>
    <p:sldId id="315" r:id="rId6"/>
    <p:sldId id="659" r:id="rId7"/>
    <p:sldId id="624" r:id="rId8"/>
    <p:sldId id="622" r:id="rId9"/>
    <p:sldId id="648" r:id="rId10"/>
    <p:sldId id="650" r:id="rId11"/>
    <p:sldId id="574" r:id="rId12"/>
    <p:sldId id="578" r:id="rId13"/>
    <p:sldId id="651" r:id="rId14"/>
    <p:sldId id="652" r:id="rId15"/>
    <p:sldId id="654" r:id="rId16"/>
    <p:sldId id="575" r:id="rId17"/>
    <p:sldId id="603" r:id="rId18"/>
    <p:sldId id="662" r:id="rId19"/>
    <p:sldId id="579" r:id="rId20"/>
    <p:sldId id="663" r:id="rId21"/>
    <p:sldId id="580" r:id="rId22"/>
    <p:sldId id="599" r:id="rId23"/>
    <p:sldId id="665" r:id="rId24"/>
    <p:sldId id="666" r:id="rId25"/>
    <p:sldId id="667" r:id="rId26"/>
    <p:sldId id="584" r:id="rId27"/>
    <p:sldId id="583" r:id="rId28"/>
    <p:sldId id="601" r:id="rId29"/>
    <p:sldId id="582" r:id="rId30"/>
    <p:sldId id="625" r:id="rId31"/>
    <p:sldId id="643" r:id="rId32"/>
    <p:sldId id="626" r:id="rId33"/>
    <p:sldId id="608" r:id="rId34"/>
    <p:sldId id="640" r:id="rId35"/>
    <p:sldId id="641" r:id="rId36"/>
    <p:sldId id="642" r:id="rId37"/>
    <p:sldId id="597" r:id="rId38"/>
    <p:sldId id="669" r:id="rId39"/>
    <p:sldId id="671" r:id="rId40"/>
    <p:sldId id="448" r:id="rId41"/>
    <p:sldId id="283" r:id="rId42"/>
    <p:sldId id="540" r:id="rId43"/>
    <p:sldId id="541" r:id="rId44"/>
    <p:sldId id="549" r:id="rId45"/>
    <p:sldId id="284" r:id="rId46"/>
    <p:sldId id="449" r:id="rId47"/>
    <p:sldId id="542" r:id="rId48"/>
    <p:sldId id="259" r:id="rId49"/>
    <p:sldId id="262" r:id="rId50"/>
    <p:sldId id="543" r:id="rId51"/>
    <p:sldId id="263" r:id="rId52"/>
    <p:sldId id="264" r:id="rId53"/>
    <p:sldId id="265" r:id="rId54"/>
    <p:sldId id="266" r:id="rId55"/>
    <p:sldId id="278" r:id="rId56"/>
    <p:sldId id="645" r:id="rId57"/>
    <p:sldId id="267" r:id="rId58"/>
    <p:sldId id="546" r:id="rId59"/>
    <p:sldId id="277" r:id="rId60"/>
    <p:sldId id="545" r:id="rId61"/>
    <p:sldId id="556" r:id="rId62"/>
    <p:sldId id="309" r:id="rId63"/>
    <p:sldId id="550" r:id="rId64"/>
    <p:sldId id="551" r:id="rId65"/>
    <p:sldId id="552" r:id="rId66"/>
    <p:sldId id="554" r:id="rId67"/>
    <p:sldId id="557" r:id="rId68"/>
    <p:sldId id="647" r:id="rId69"/>
    <p:sldId id="279" r:id="rId70"/>
    <p:sldId id="649" r:id="rId71"/>
    <p:sldId id="275" r:id="rId72"/>
    <p:sldId id="658" r:id="rId73"/>
    <p:sldId id="270" r:id="rId74"/>
  </p:sldIdLst>
  <p:sldSz cx="8229600" cy="51435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2101" autoAdjust="0"/>
  </p:normalViewPr>
  <p:slideViewPr>
    <p:cSldViewPr snapToGrid="0" snapToObjects="1">
      <p:cViewPr varScale="1">
        <p:scale>
          <a:sx n="133" d="100"/>
          <a:sy n="133" d="100"/>
        </p:scale>
        <p:origin x="1404" y="120"/>
      </p:cViewPr>
      <p:guideLst>
        <p:guide orient="horz" pos="1620"/>
        <p:guide pos="259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6C520B4-85AA-9542-8CF7-3D2DDCE6041D}" type="datetimeFigureOut">
              <a:rPr lang="en-US" smtClean="0"/>
              <a:pPr/>
              <a:t>8/20/2025</a:t>
            </a:fld>
            <a:endParaRPr lang="en-US"/>
          </a:p>
        </p:txBody>
      </p:sp>
      <p:sp>
        <p:nvSpPr>
          <p:cNvPr id="4" name="Slide Image Placeholder 3"/>
          <p:cNvSpPr>
            <a:spLocks noGrp="1" noRot="1" noChangeAspect="1"/>
          </p:cNvSpPr>
          <p:nvPr>
            <p:ph type="sldImg" idx="2"/>
          </p:nvPr>
        </p:nvSpPr>
        <p:spPr>
          <a:xfrm>
            <a:off x="715963" y="696913"/>
            <a:ext cx="5578475"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6507943-197E-CE46-82F0-5A323A24AE7A}" type="slidenum">
              <a:rPr lang="en-US" smtClean="0"/>
              <a:pPr/>
              <a:t>‹#›</a:t>
            </a:fld>
            <a:endParaRPr lang="en-US"/>
          </a:p>
        </p:txBody>
      </p:sp>
    </p:spTree>
    <p:extLst>
      <p:ext uri="{BB962C8B-B14F-4D97-AF65-F5344CB8AC3E}">
        <p14:creationId xmlns:p14="http://schemas.microsoft.com/office/powerpoint/2010/main" val="1348736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1</a:t>
            </a:fld>
            <a:endParaRPr lang="en-US"/>
          </a:p>
        </p:txBody>
      </p:sp>
    </p:spTree>
    <p:extLst>
      <p:ext uri="{BB962C8B-B14F-4D97-AF65-F5344CB8AC3E}">
        <p14:creationId xmlns:p14="http://schemas.microsoft.com/office/powerpoint/2010/main" val="197350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99688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14</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73108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15</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95337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95707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601881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1E4FE-2C87-0000-877B-BD044982C016}"/>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34EB132C-51A8-95B8-3896-706710AF3AF9}"/>
              </a:ext>
            </a:extLst>
          </p:cNvPr>
          <p:cNvSpPr>
            <a:spLocks noGrp="1" noChangeArrowheads="1"/>
          </p:cNvSpPr>
          <p:nvPr>
            <p:ph type="sldNum" sz="quarter" idx="5"/>
          </p:nvPr>
        </p:nvSpPr>
        <p:spPr>
          <a:ln/>
        </p:spPr>
        <p:txBody>
          <a:bodyPr/>
          <a:lstStyle/>
          <a:p>
            <a:fld id="{0CE062E2-CA43-4035-9E13-AD9908C25B62}" type="slidenum">
              <a:rPr lang="en-US" altLang="en-US"/>
              <a:pPr/>
              <a:t>18</a:t>
            </a:fld>
            <a:endParaRPr lang="en-US" altLang="en-US"/>
          </a:p>
        </p:txBody>
      </p:sp>
      <p:sp>
        <p:nvSpPr>
          <p:cNvPr id="124930" name="Rectangle 2">
            <a:extLst>
              <a:ext uri="{FF2B5EF4-FFF2-40B4-BE49-F238E27FC236}">
                <a16:creationId xmlns:a16="http://schemas.microsoft.com/office/drawing/2014/main" id="{82C12F22-70C5-8F0A-A830-B67E463A84D8}"/>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5DB51B2E-9CF0-A478-1ACB-EA56BCB6A4EC}"/>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3056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19</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2306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3A59F-EB6E-7E93-F9AC-ADBDCF692E90}"/>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B64C7C63-1498-1D76-FA33-196ED148884D}"/>
              </a:ext>
            </a:extLst>
          </p:cNvPr>
          <p:cNvSpPr>
            <a:spLocks noGrp="1" noChangeArrowheads="1"/>
          </p:cNvSpPr>
          <p:nvPr>
            <p:ph type="sldNum" sz="quarter" idx="5"/>
          </p:nvPr>
        </p:nvSpPr>
        <p:spPr>
          <a:ln/>
        </p:spPr>
        <p:txBody>
          <a:bodyPr/>
          <a:lstStyle/>
          <a:p>
            <a:fld id="{0CE062E2-CA43-4035-9E13-AD9908C25B62}" type="slidenum">
              <a:rPr lang="en-US" altLang="en-US"/>
              <a:pPr/>
              <a:t>20</a:t>
            </a:fld>
            <a:endParaRPr lang="en-US" altLang="en-US"/>
          </a:p>
        </p:txBody>
      </p:sp>
      <p:sp>
        <p:nvSpPr>
          <p:cNvPr id="124930" name="Rectangle 2">
            <a:extLst>
              <a:ext uri="{FF2B5EF4-FFF2-40B4-BE49-F238E27FC236}">
                <a16:creationId xmlns:a16="http://schemas.microsoft.com/office/drawing/2014/main" id="{251614AE-8107-0975-59DD-E97B67D1287A}"/>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D5732623-577B-C1A7-9361-50AA1B87696B}"/>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082657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21</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49220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9883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733825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1B70B-E4B9-A718-830C-E5288CB2A82F}"/>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78EEEDA3-4CED-6297-640A-7950A426BC17}"/>
              </a:ext>
            </a:extLst>
          </p:cNvPr>
          <p:cNvSpPr>
            <a:spLocks noGrp="1" noChangeArrowheads="1"/>
          </p:cNvSpPr>
          <p:nvPr>
            <p:ph type="sldNum" sz="quarter" idx="5"/>
          </p:nvPr>
        </p:nvSpPr>
        <p:spPr>
          <a:ln/>
        </p:spPr>
        <p:txBody>
          <a:bodyPr/>
          <a:lstStyle/>
          <a:p>
            <a:fld id="{0CE062E2-CA43-4035-9E13-AD9908C25B62}" type="slidenum">
              <a:rPr lang="en-US" altLang="en-US"/>
              <a:pPr/>
              <a:t>23</a:t>
            </a:fld>
            <a:endParaRPr lang="en-US" altLang="en-US"/>
          </a:p>
        </p:txBody>
      </p:sp>
      <p:sp>
        <p:nvSpPr>
          <p:cNvPr id="124930" name="Rectangle 2">
            <a:extLst>
              <a:ext uri="{FF2B5EF4-FFF2-40B4-BE49-F238E27FC236}">
                <a16:creationId xmlns:a16="http://schemas.microsoft.com/office/drawing/2014/main" id="{4F406846-92A8-8C81-EA3A-4034B01F4327}"/>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D3654987-29F6-062B-38D9-55F7654BF861}"/>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15020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10768-EE97-5207-9204-02C06AE161E3}"/>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F49BF972-6761-C6F9-F6EE-F85A3E2966C6}"/>
              </a:ext>
            </a:extLst>
          </p:cNvPr>
          <p:cNvSpPr>
            <a:spLocks noGrp="1" noChangeArrowheads="1"/>
          </p:cNvSpPr>
          <p:nvPr>
            <p:ph type="sldNum" sz="quarter" idx="5"/>
          </p:nvPr>
        </p:nvSpPr>
        <p:spPr>
          <a:ln/>
        </p:spPr>
        <p:txBody>
          <a:bodyPr/>
          <a:lstStyle/>
          <a:p>
            <a:fld id="{0CE062E2-CA43-4035-9E13-AD9908C25B62}" type="slidenum">
              <a:rPr lang="en-US" altLang="en-US"/>
              <a:pPr/>
              <a:t>24</a:t>
            </a:fld>
            <a:endParaRPr lang="en-US" altLang="en-US"/>
          </a:p>
        </p:txBody>
      </p:sp>
      <p:sp>
        <p:nvSpPr>
          <p:cNvPr id="124930" name="Rectangle 2">
            <a:extLst>
              <a:ext uri="{FF2B5EF4-FFF2-40B4-BE49-F238E27FC236}">
                <a16:creationId xmlns:a16="http://schemas.microsoft.com/office/drawing/2014/main" id="{36296592-2CFC-2C18-4B50-AEFD166C620C}"/>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0DCAC645-18D4-C6B5-598A-B16EDD085996}"/>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66408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32B68-A07A-97C5-3D8F-3F0701F6A161}"/>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DB64F0A1-DB56-7D69-F886-35A66740AE08}"/>
              </a:ext>
            </a:extLst>
          </p:cNvPr>
          <p:cNvSpPr>
            <a:spLocks noGrp="1" noChangeArrowheads="1"/>
          </p:cNvSpPr>
          <p:nvPr>
            <p:ph type="sldNum" sz="quarter" idx="5"/>
          </p:nvPr>
        </p:nvSpPr>
        <p:spPr>
          <a:ln/>
        </p:spPr>
        <p:txBody>
          <a:bodyPr/>
          <a:lstStyle/>
          <a:p>
            <a:fld id="{0CE062E2-CA43-4035-9E13-AD9908C25B62}" type="slidenum">
              <a:rPr lang="en-US" altLang="en-US"/>
              <a:pPr/>
              <a:t>25</a:t>
            </a:fld>
            <a:endParaRPr lang="en-US" altLang="en-US"/>
          </a:p>
        </p:txBody>
      </p:sp>
      <p:sp>
        <p:nvSpPr>
          <p:cNvPr id="124930" name="Rectangle 2">
            <a:extLst>
              <a:ext uri="{FF2B5EF4-FFF2-40B4-BE49-F238E27FC236}">
                <a16:creationId xmlns:a16="http://schemas.microsoft.com/office/drawing/2014/main" id="{D1E8BCA3-8A3D-80A8-5F27-D7A083648A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32B0C09B-C2B1-FBCB-3233-8EBF9BEA0C63}"/>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286141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170892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89257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28</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855689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29</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7713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30</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94418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942072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707160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223348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34</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84384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35</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857096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292175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69578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44AE8-2829-0017-1935-5A0157DDC876}"/>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9146D608-1095-00ED-0EFB-62BA39B4F8B5}"/>
              </a:ext>
            </a:extLst>
          </p:cNvPr>
          <p:cNvSpPr>
            <a:spLocks noGrp="1" noChangeArrowheads="1"/>
          </p:cNvSpPr>
          <p:nvPr>
            <p:ph type="sldNum" sz="quarter" idx="5"/>
          </p:nvPr>
        </p:nvSpPr>
        <p:spPr>
          <a:ln/>
        </p:spPr>
        <p:txBody>
          <a:bodyPr/>
          <a:lstStyle/>
          <a:p>
            <a:fld id="{0CE062E2-CA43-4035-9E13-AD9908C25B62}" type="slidenum">
              <a:rPr lang="en-US" altLang="en-US"/>
              <a:pPr/>
              <a:t>38</a:t>
            </a:fld>
            <a:endParaRPr lang="en-US" altLang="en-US"/>
          </a:p>
        </p:txBody>
      </p:sp>
      <p:sp>
        <p:nvSpPr>
          <p:cNvPr id="124930" name="Rectangle 2">
            <a:extLst>
              <a:ext uri="{FF2B5EF4-FFF2-40B4-BE49-F238E27FC236}">
                <a16:creationId xmlns:a16="http://schemas.microsoft.com/office/drawing/2014/main" id="{ED358E7B-0615-3D0D-4D3A-0ADC553426F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98BDBA97-F2AC-507A-C0BA-30486AE4FA46}"/>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32155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779C5-9C75-E49C-052E-FF4E0ABDA803}"/>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D24CEA20-D57E-E477-E672-CEDF0B9E597F}"/>
              </a:ext>
            </a:extLst>
          </p:cNvPr>
          <p:cNvSpPr>
            <a:spLocks noGrp="1" noChangeArrowheads="1"/>
          </p:cNvSpPr>
          <p:nvPr>
            <p:ph type="sldNum" sz="quarter" idx="5"/>
          </p:nvPr>
        </p:nvSpPr>
        <p:spPr>
          <a:ln/>
        </p:spPr>
        <p:txBody>
          <a:bodyPr/>
          <a:lstStyle/>
          <a:p>
            <a:fld id="{0CE062E2-CA43-4035-9E13-AD9908C25B62}" type="slidenum">
              <a:rPr lang="en-US" altLang="en-US"/>
              <a:pPr/>
              <a:t>39</a:t>
            </a:fld>
            <a:endParaRPr lang="en-US" altLang="en-US"/>
          </a:p>
        </p:txBody>
      </p:sp>
      <p:sp>
        <p:nvSpPr>
          <p:cNvPr id="124930" name="Rectangle 2">
            <a:extLst>
              <a:ext uri="{FF2B5EF4-FFF2-40B4-BE49-F238E27FC236}">
                <a16:creationId xmlns:a16="http://schemas.microsoft.com/office/drawing/2014/main" id="{1A9F2D85-B40E-A40F-CA85-86D195E103BE}"/>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65ECAB5-3C98-6AFC-919E-BC8B2A075454}"/>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69323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class, I would like to ask a question, do you think you have used GIS in your daily life? </a:t>
            </a:r>
          </a:p>
          <a:p>
            <a:endParaRPr lang="en-US" dirty="0"/>
          </a:p>
          <a:p>
            <a:r>
              <a:rPr lang="en-US" dirty="0"/>
              <a:t>Yes, nowadays, GIS has been widely used in our daily life. You may realize it or not realize it, everyone are using GIS everyday. From booking a car using UBER or finding a restaurant using Yelp. </a:t>
            </a:r>
          </a:p>
          <a:p>
            <a:endParaRPr lang="en-US" dirty="0"/>
          </a:p>
          <a:p>
            <a:r>
              <a:rPr lang="en-US" dirty="0"/>
              <a:t>So today I would like to briefly introduce this amazing science.</a:t>
            </a:r>
          </a:p>
        </p:txBody>
      </p:sp>
      <p:sp>
        <p:nvSpPr>
          <p:cNvPr id="4" name="Slide Number Placeholder 3"/>
          <p:cNvSpPr>
            <a:spLocks noGrp="1"/>
          </p:cNvSpPr>
          <p:nvPr>
            <p:ph type="sldNum" sz="quarter" idx="5"/>
          </p:nvPr>
        </p:nvSpPr>
        <p:spPr/>
        <p:txBody>
          <a:bodyPr/>
          <a:lstStyle/>
          <a:p>
            <a:fld id="{56507943-197E-CE46-82F0-5A323A24AE7A}" type="slidenum">
              <a:rPr lang="en-US" smtClean="0"/>
              <a:pPr/>
              <a:t>40</a:t>
            </a:fld>
            <a:endParaRPr lang="en-US"/>
          </a:p>
        </p:txBody>
      </p:sp>
    </p:spTree>
    <p:extLst>
      <p:ext uri="{BB962C8B-B14F-4D97-AF65-F5344CB8AC3E}">
        <p14:creationId xmlns:p14="http://schemas.microsoft.com/office/powerpoint/2010/main" val="3947875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41</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r>
              <a:rPr lang="en-US" altLang="en-US" dirty="0"/>
              <a:t>So firstly, let us think about what is GIS? It is not a simple answer question.</a:t>
            </a:r>
          </a:p>
          <a:p>
            <a:endParaRPr lang="en-US" altLang="en-US" dirty="0"/>
          </a:p>
          <a:p>
            <a:r>
              <a:rPr lang="en-US" altLang="en-US" dirty="0"/>
              <a:t>GI usually represent geographic information. Geographic information is different from other general information. Because it is the information about places on the earth’s surface. This information always has location attribute. And it is not only about location, it is also related to knowledge behind an event that happened in a certain location. For example, I am presenting lecture here today, because I want to share the GIS knowledge to you.  So geographic information is about location and knowledge about ‘what is where when’.</a:t>
            </a:r>
          </a:p>
          <a:p>
            <a:endParaRPr lang="en-US" altLang="en-US" dirty="0"/>
          </a:p>
          <a:p>
            <a:r>
              <a:rPr lang="en-US" altLang="en-US" dirty="0"/>
              <a:t>S has different meanings. It can be systems, which is directly related to the technology. It can also be science, meaning the concepts and theory behind the technology.</a:t>
            </a:r>
          </a:p>
          <a:p>
            <a:endParaRPr lang="en-US" altLang="en-US" dirty="0"/>
          </a:p>
          <a:p>
            <a:r>
              <a:rPr lang="en-US" altLang="en-US" dirty="0"/>
              <a:t>So with different S, we have different definitions of GIS.</a:t>
            </a:r>
          </a:p>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This slide provides a definition of geographic information system</a:t>
            </a:r>
            <a:r>
              <a:rPr lang="en-US" baseline="0" dirty="0"/>
              <a:t> as provided by Dr. Paul </a:t>
            </a:r>
            <a:r>
              <a:rPr lang="en-US" baseline="0" dirty="0" err="1"/>
              <a:t>Bolstad</a:t>
            </a:r>
            <a:r>
              <a:rPr lang="en-US" baseline="0" dirty="0"/>
              <a:t>, who is the first one to write a GIS text book ‘</a:t>
            </a:r>
            <a:r>
              <a:rPr lang="en-US" i="1" baseline="0" dirty="0"/>
              <a:t>GIS Fundamentals’</a:t>
            </a:r>
            <a:r>
              <a:rPr lang="en-US" baseline="0" dirty="0"/>
              <a:t>. </a:t>
            </a:r>
            <a:endParaRPr lang="en-US" dirty="0"/>
          </a:p>
          <a:p>
            <a:endParaRPr lang="en-US" dirty="0"/>
          </a:p>
          <a:p>
            <a:r>
              <a:rPr lang="en-US" dirty="0"/>
              <a:t>So Dr. </a:t>
            </a:r>
            <a:r>
              <a:rPr lang="en-US" dirty="0" err="1"/>
              <a:t>Bolstad</a:t>
            </a:r>
            <a:r>
              <a:rPr lang="en-US" dirty="0"/>
              <a:t> defined a geographic</a:t>
            </a:r>
            <a:r>
              <a:rPr lang="en-US" baseline="0" dirty="0"/>
              <a:t> information systems is a computer-based system to aid in the collection, maintenance, storage, analysis, output, and distribution of spatial data and information. So it focuses on the functions of the computer-based system.</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42</a:t>
            </a:fld>
            <a:endParaRPr lang="en-US"/>
          </a:p>
        </p:txBody>
      </p:sp>
    </p:spTree>
    <p:extLst>
      <p:ext uri="{BB962C8B-B14F-4D97-AF65-F5344CB8AC3E}">
        <p14:creationId xmlns:p14="http://schemas.microsoft.com/office/powerpoint/2010/main" val="2776540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baseline="0" dirty="0"/>
              <a:t>According to Dr. Michael Goodchild, Geographic Information Science focuses the generic … so it is the science behind geographic information systems</a:t>
            </a:r>
          </a:p>
          <a:p>
            <a:endParaRPr lang="en-US" baseline="0" dirty="0"/>
          </a:p>
          <a:p>
            <a:r>
              <a:rPr lang="en-US" baseline="0" dirty="0"/>
              <a:t>Geographic information systems and science are NOT isolated, they are intertwined together. This course will discuss both geographic information systems and science.</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43</a:t>
            </a:fld>
            <a:endParaRPr lang="en-US"/>
          </a:p>
        </p:txBody>
      </p:sp>
    </p:spTree>
    <p:extLst>
      <p:ext uri="{BB962C8B-B14F-4D97-AF65-F5344CB8AC3E}">
        <p14:creationId xmlns:p14="http://schemas.microsoft.com/office/powerpoint/2010/main" val="2041795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r>
              <a:rPr lang="en-US" altLang="en-US" dirty="0"/>
              <a:t>Southwestern Energy Research Fellow</a:t>
            </a:r>
          </a:p>
        </p:txBody>
      </p:sp>
    </p:spTree>
    <p:extLst>
      <p:ext uri="{BB962C8B-B14F-4D97-AF65-F5344CB8AC3E}">
        <p14:creationId xmlns:p14="http://schemas.microsoft.com/office/powerpoint/2010/main" val="786263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also heard a lot about geographic information technologies, or geospatial technologies. When we refer to that, we usually mean triple S technologies, including remote sensing, RS, </a:t>
            </a:r>
            <a:r>
              <a:rPr lang="en-US" altLang="en-US" dirty="0"/>
              <a:t>Global Positioning Systems, </a:t>
            </a:r>
            <a:r>
              <a:rPr lang="en-US" b="0" dirty="0"/>
              <a:t>GPS, and geographic information systems and science, GIS.</a:t>
            </a:r>
          </a:p>
          <a:p>
            <a:endParaRPr lang="en-US" b="1"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44</a:t>
            </a:fld>
            <a:endParaRPr lang="en-US"/>
          </a:p>
        </p:txBody>
      </p:sp>
    </p:spTree>
    <p:extLst>
      <p:ext uri="{BB962C8B-B14F-4D97-AF65-F5344CB8AC3E}">
        <p14:creationId xmlns:p14="http://schemas.microsoft.com/office/powerpoint/2010/main" val="23287420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A6EE892D-BE6E-4769-BD93-973C5D6E1CA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2510">
              <a:defRPr sz="2400">
                <a:solidFill>
                  <a:schemeClr val="tx1"/>
                </a:solidFill>
                <a:latin typeface="Times New Roman" panose="02020603050405020304" pitchFamily="18" charset="0"/>
              </a:defRPr>
            </a:lvl1pPr>
            <a:lvl2pPr marL="757066" indent="-291179" defTabSz="962510">
              <a:defRPr sz="2400">
                <a:solidFill>
                  <a:schemeClr val="tx1"/>
                </a:solidFill>
                <a:latin typeface="Times New Roman" panose="02020603050405020304" pitchFamily="18" charset="0"/>
              </a:defRPr>
            </a:lvl2pPr>
            <a:lvl3pPr marL="1164717" indent="-232943" defTabSz="962510">
              <a:defRPr sz="2400">
                <a:solidFill>
                  <a:schemeClr val="tx1"/>
                </a:solidFill>
                <a:latin typeface="Times New Roman" panose="02020603050405020304" pitchFamily="18" charset="0"/>
              </a:defRPr>
            </a:lvl3pPr>
            <a:lvl4pPr marL="1630604" indent="-232943" defTabSz="962510">
              <a:defRPr sz="2400">
                <a:solidFill>
                  <a:schemeClr val="tx1"/>
                </a:solidFill>
                <a:latin typeface="Times New Roman" panose="02020603050405020304" pitchFamily="18" charset="0"/>
              </a:defRPr>
            </a:lvl4pPr>
            <a:lvl5pPr marL="2096491" indent="-232943" defTabSz="962510">
              <a:defRPr sz="2400">
                <a:solidFill>
                  <a:schemeClr val="tx1"/>
                </a:solidFill>
                <a:latin typeface="Times New Roman" panose="02020603050405020304" pitchFamily="18" charset="0"/>
              </a:defRPr>
            </a:lvl5pPr>
            <a:lvl6pPr marL="2562377" indent="-232943" defTabSz="962510" eaLnBrk="0" fontAlgn="base" hangingPunct="0">
              <a:spcBef>
                <a:spcPct val="0"/>
              </a:spcBef>
              <a:spcAft>
                <a:spcPct val="0"/>
              </a:spcAft>
              <a:defRPr sz="2400">
                <a:solidFill>
                  <a:schemeClr val="tx1"/>
                </a:solidFill>
                <a:latin typeface="Times New Roman" panose="02020603050405020304" pitchFamily="18" charset="0"/>
              </a:defRPr>
            </a:lvl6pPr>
            <a:lvl7pPr marL="3028264" indent="-232943" defTabSz="962510" eaLnBrk="0" fontAlgn="base" hangingPunct="0">
              <a:spcBef>
                <a:spcPct val="0"/>
              </a:spcBef>
              <a:spcAft>
                <a:spcPct val="0"/>
              </a:spcAft>
              <a:defRPr sz="2400">
                <a:solidFill>
                  <a:schemeClr val="tx1"/>
                </a:solidFill>
                <a:latin typeface="Times New Roman" panose="02020603050405020304" pitchFamily="18" charset="0"/>
              </a:defRPr>
            </a:lvl7pPr>
            <a:lvl8pPr marL="3494151" indent="-232943" defTabSz="962510" eaLnBrk="0" fontAlgn="base" hangingPunct="0">
              <a:spcBef>
                <a:spcPct val="0"/>
              </a:spcBef>
              <a:spcAft>
                <a:spcPct val="0"/>
              </a:spcAft>
              <a:defRPr sz="2400">
                <a:solidFill>
                  <a:schemeClr val="tx1"/>
                </a:solidFill>
                <a:latin typeface="Times New Roman" panose="02020603050405020304" pitchFamily="18" charset="0"/>
              </a:defRPr>
            </a:lvl8pPr>
            <a:lvl9pPr marL="3960038" indent="-232943" defTabSz="962510" eaLnBrk="0" fontAlgn="base" hangingPunct="0">
              <a:spcBef>
                <a:spcPct val="0"/>
              </a:spcBef>
              <a:spcAft>
                <a:spcPct val="0"/>
              </a:spcAft>
              <a:defRPr sz="2400">
                <a:solidFill>
                  <a:schemeClr val="tx1"/>
                </a:solidFill>
                <a:latin typeface="Times New Roman" panose="02020603050405020304" pitchFamily="18" charset="0"/>
              </a:defRPr>
            </a:lvl9pPr>
          </a:lstStyle>
          <a:p>
            <a:fld id="{D4E46AF7-58A6-4FD4-A6FF-A735AE47B22B}" type="slidenum">
              <a:rPr lang="en-US" altLang="en-US" sz="1000"/>
              <a:pPr/>
              <a:t>45</a:t>
            </a:fld>
            <a:endParaRPr lang="en-US" altLang="en-US" sz="1000"/>
          </a:p>
        </p:txBody>
      </p:sp>
      <p:sp>
        <p:nvSpPr>
          <p:cNvPr id="13315" name="Rectangle 2">
            <a:extLst>
              <a:ext uri="{FF2B5EF4-FFF2-40B4-BE49-F238E27FC236}">
                <a16:creationId xmlns:a16="http://schemas.microsoft.com/office/drawing/2014/main" id="{3D1B7BA7-4FF8-43DC-86C4-3D33E68C928B}"/>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92EDFCB8-C1C1-47EE-9557-D40F87F1699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b="0" dirty="0"/>
              <a:t>Remote</a:t>
            </a:r>
            <a:r>
              <a:rPr lang="en-US" b="0" baseline="0" dirty="0"/>
              <a:t> sensing is collecting information without </a:t>
            </a:r>
            <a:r>
              <a:rPr lang="en-US" altLang="zh-CN" b="0" baseline="0" dirty="0"/>
              <a:t>contacting with that object</a:t>
            </a:r>
            <a:r>
              <a:rPr lang="en-US" b="0" baseline="0" dirty="0"/>
              <a:t>. Examples include collecting images from satellites or aircraft.</a:t>
            </a:r>
          </a:p>
          <a:p>
            <a:endParaRPr lang="en-US" b="0" baseline="0" dirty="0"/>
          </a:p>
          <a:p>
            <a:r>
              <a:rPr lang="en-US" b="0" baseline="0" dirty="0"/>
              <a:t>GPS is </a:t>
            </a:r>
            <a:r>
              <a:rPr lang="en-US" baseline="0" dirty="0"/>
              <a:t>using satellites to find your location on Earth. So it usually provides </a:t>
            </a:r>
            <a:r>
              <a:rPr lang="en-US" baseline="0" dirty="0" err="1"/>
              <a:t>lat</a:t>
            </a:r>
            <a:r>
              <a:rPr lang="en-US" baseline="0" dirty="0"/>
              <a:t>/long coordinates or equivalent.</a:t>
            </a:r>
          </a:p>
          <a:p>
            <a:endParaRPr lang="en-US" baseline="0" dirty="0"/>
          </a:p>
          <a:p>
            <a:r>
              <a:rPr lang="en-US" altLang="en-US" i="1" dirty="0"/>
              <a:t>RS and GPS are main sources of input data for a GIS. A GIS provides for storing and manipulating GPS and RS data.</a:t>
            </a:r>
            <a:r>
              <a:rPr lang="en-US" altLang="en-US" dirty="0"/>
              <a:t> </a:t>
            </a:r>
          </a:p>
          <a:p>
            <a:endParaRPr lang="en-US" altLang="en-US" dirty="0"/>
          </a:p>
          <a:p>
            <a:pPr defTabSz="465887">
              <a:defRPr/>
            </a:pPr>
            <a:r>
              <a:rPr lang="en-US" b="0" baseline="0" dirty="0"/>
              <a:t>RS and GPS  are considered sister disciplines of GIS. </a:t>
            </a:r>
          </a:p>
          <a:p>
            <a:pPr defTabSz="465887">
              <a:defRPr/>
            </a:pPr>
            <a:endParaRPr lang="en-US" b="0" baseline="0" dirty="0"/>
          </a:p>
          <a:p>
            <a:pPr defTabSz="465887">
              <a:defRPr/>
            </a:pPr>
            <a:r>
              <a:rPr lang="en-US" b="0" baseline="0" dirty="0"/>
              <a:t>So far, is there any questions?</a:t>
            </a:r>
          </a:p>
          <a:p>
            <a:pPr defTabSz="465887">
              <a:defRPr/>
            </a:pPr>
            <a:endParaRPr lang="en-US" b="0" dirty="0"/>
          </a:p>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dirty="0">
                <a:solidFill>
                  <a:schemeClr val="tx2"/>
                </a:solidFill>
              </a:rPr>
              <a:t>Next, let us go to the history of modern GIS.</a:t>
            </a:r>
          </a:p>
          <a:p>
            <a:pPr>
              <a:lnSpc>
                <a:spcPct val="90000"/>
              </a:lnSpc>
            </a:pPr>
            <a:endParaRPr lang="en-US" sz="1600" b="1" dirty="0">
              <a:solidFill>
                <a:schemeClr val="tx2"/>
              </a:solidFill>
            </a:endParaRPr>
          </a:p>
          <a:p>
            <a:pPr>
              <a:lnSpc>
                <a:spcPct val="90000"/>
              </a:lnSpc>
            </a:pPr>
            <a:r>
              <a:rPr lang="en-US" sz="1600" b="1" dirty="0">
                <a:solidFill>
                  <a:schemeClr val="tx2"/>
                </a:solidFill>
              </a:rPr>
              <a:t>During the early 1960s, </a:t>
            </a:r>
            <a:r>
              <a:rPr lang="en-US" sz="1600" dirty="0">
                <a:solidFill>
                  <a:schemeClr val="tx2"/>
                </a:solidFill>
              </a:rPr>
              <a:t>GIS started as computers and early concepts of quantitative and computational geography emerged.</a:t>
            </a:r>
            <a:r>
              <a:rPr lang="en-US" sz="1600" b="1" dirty="0">
                <a:solidFill>
                  <a:schemeClr val="tx2"/>
                </a:solidFill>
              </a:rPr>
              <a:t>  </a:t>
            </a:r>
            <a:r>
              <a:rPr lang="en-US" dirty="0">
                <a:solidFill>
                  <a:schemeClr val="tx2"/>
                </a:solidFill>
              </a:rPr>
              <a:t>Dr. Roger Tomlinson </a:t>
            </a:r>
            <a:r>
              <a:rPr lang="en-US" dirty="0"/>
              <a:t>has been acknowledged as the "father of GIS.“ His work on creating a manageable inventory of Canadian natural resources during 1960s is the first computerized GIS in the world. He also gave GIS its name.</a:t>
            </a:r>
            <a:endParaRPr lang="en-US" dirty="0">
              <a:solidFill>
                <a:schemeClr val="tx2"/>
              </a:solidFill>
            </a:endParaRPr>
          </a:p>
          <a:p>
            <a:pPr>
              <a:lnSpc>
                <a:spcPct val="90000"/>
              </a:lnSpc>
            </a:pPr>
            <a:endParaRPr lang="en-US" sz="1600" b="1" dirty="0">
              <a:solidFill>
                <a:schemeClr val="tx2"/>
              </a:solidFill>
            </a:endParaRPr>
          </a:p>
          <a:p>
            <a:pPr>
              <a:lnSpc>
                <a:spcPct val="90000"/>
              </a:lnSpc>
            </a:pPr>
            <a:r>
              <a:rPr lang="en-US" sz="1600" b="1" dirty="0">
                <a:solidFill>
                  <a:schemeClr val="tx2"/>
                </a:solidFill>
              </a:rPr>
              <a:t>1965: </a:t>
            </a:r>
            <a:r>
              <a:rPr lang="en-US" sz="1600" dirty="0">
                <a:solidFill>
                  <a:schemeClr val="tx2"/>
                </a:solidFill>
              </a:rPr>
              <a:t>Mr. Howard Fisher,</a:t>
            </a:r>
            <a:r>
              <a:rPr lang="en-US" dirty="0"/>
              <a:t> a Chicago architect,</a:t>
            </a:r>
            <a:r>
              <a:rPr lang="en-US" sz="1600" dirty="0">
                <a:solidFill>
                  <a:schemeClr val="tx2"/>
                </a:solidFill>
              </a:rPr>
              <a:t> established the Harvard Laboratory for Computer Graphics. Some of the first computer map-making software was created and refined at the Lab, such as one of the first mapping software SYMAP. Many of the early concepts of GIS and applications were also conceived at the lab.</a:t>
            </a:r>
          </a:p>
          <a:p>
            <a:pPr>
              <a:lnSpc>
                <a:spcPct val="90000"/>
              </a:lnSpc>
            </a:pPr>
            <a:endParaRPr lang="en-US" sz="1600" b="1" dirty="0">
              <a:solidFill>
                <a:schemeClr val="tx2"/>
              </a:solidFill>
            </a:endParaRPr>
          </a:p>
          <a:p>
            <a:pPr>
              <a:lnSpc>
                <a:spcPct val="90000"/>
              </a:lnSpc>
            </a:pPr>
            <a:r>
              <a:rPr lang="en-US" sz="1600" b="1" dirty="0">
                <a:solidFill>
                  <a:schemeClr val="tx2"/>
                </a:solidFill>
              </a:rPr>
              <a:t>1969: </a:t>
            </a:r>
            <a:r>
              <a:rPr lang="en-US" dirty="0">
                <a:solidFill>
                  <a:schemeClr val="tx2"/>
                </a:solidFill>
              </a:rPr>
              <a:t>Jack </a:t>
            </a:r>
            <a:r>
              <a:rPr lang="en-US" dirty="0" err="1">
                <a:solidFill>
                  <a:schemeClr val="tx2"/>
                </a:solidFill>
              </a:rPr>
              <a:t>Dangermond</a:t>
            </a:r>
            <a:r>
              <a:rPr lang="en-US" dirty="0">
                <a:solidFill>
                  <a:schemeClr val="tx2"/>
                </a:solidFill>
              </a:rPr>
              <a:t>, a member of the Harvard Lab and his wife Laura founded ESRI (Environmental Systems Research Institute). This consulting firm applied this computer mapping and spatial analysis to help land use planners and land resource managers make informed decisions. Now it develops and cover almost entire sectors. ERSI also developed toolboxes and work-flows, which are now standard of GIS. The ArcGIS created by ESRI are the most popular GIS software. </a:t>
            </a:r>
          </a:p>
          <a:p>
            <a:pPr>
              <a:lnSpc>
                <a:spcPct val="90000"/>
              </a:lnSpc>
            </a:pPr>
            <a:endParaRPr lang="en-US" dirty="0">
              <a:solidFill>
                <a:schemeClr val="tx2"/>
              </a:solidFill>
            </a:endParaRPr>
          </a:p>
          <a:p>
            <a:pPr>
              <a:lnSpc>
                <a:spcPct val="90000"/>
              </a:lnSpc>
            </a:pPr>
            <a:r>
              <a:rPr lang="en-US" sz="1600" b="1" dirty="0">
                <a:solidFill>
                  <a:schemeClr val="tx2"/>
                </a:solidFill>
              </a:rPr>
              <a:t>1970s:</a:t>
            </a:r>
            <a:r>
              <a:rPr lang="en-US" sz="1600" dirty="0">
                <a:solidFill>
                  <a:schemeClr val="tx2"/>
                </a:solidFill>
              </a:rPr>
              <a:t> During the era of satellite</a:t>
            </a:r>
            <a:r>
              <a:rPr lang="en-US" sz="1600" b="1" dirty="0">
                <a:solidFill>
                  <a:schemeClr val="tx2"/>
                </a:solidFill>
              </a:rPr>
              <a:t>, </a:t>
            </a:r>
            <a:r>
              <a:rPr lang="en-US" sz="1600" dirty="0">
                <a:solidFill>
                  <a:schemeClr val="tx2"/>
                </a:solidFill>
              </a:rPr>
              <a:t>starting around early 1970s</a:t>
            </a:r>
            <a:r>
              <a:rPr lang="en-US" sz="1600" b="1" dirty="0">
                <a:solidFill>
                  <a:schemeClr val="tx2"/>
                </a:solidFill>
              </a:rPr>
              <a:t>, </a:t>
            </a:r>
            <a:r>
              <a:rPr lang="en-US" dirty="0">
                <a:solidFill>
                  <a:schemeClr val="tx2"/>
                </a:solidFill>
              </a:rPr>
              <a:t>National agencies, such as NOAA and NASA developed very quickly to capture data from space.</a:t>
            </a:r>
          </a:p>
          <a:p>
            <a:pPr>
              <a:lnSpc>
                <a:spcPct val="90000"/>
              </a:lnSpc>
            </a:pPr>
            <a:endParaRPr lang="en-US" dirty="0">
              <a:solidFill>
                <a:schemeClr val="tx2"/>
              </a:solidFill>
            </a:endParaRPr>
          </a:p>
          <a:p>
            <a:pPr>
              <a:lnSpc>
                <a:spcPct val="90000"/>
              </a:lnSpc>
            </a:pPr>
            <a:r>
              <a:rPr lang="en-US" sz="1600" b="1" dirty="0">
                <a:solidFill>
                  <a:schemeClr val="tx2"/>
                </a:solidFill>
              </a:rPr>
              <a:t>1980s: </a:t>
            </a:r>
            <a:r>
              <a:rPr lang="en-US" dirty="0">
                <a:solidFill>
                  <a:schemeClr val="tx2"/>
                </a:solidFill>
              </a:rPr>
              <a:t>Commercial GIS emerged, such as the Arc/Info, the first commercial GIS software and </a:t>
            </a:r>
            <a:r>
              <a:rPr lang="en-US" dirty="0"/>
              <a:t> Mapping Display and Analysis System (the first desktop GIS product)</a:t>
            </a:r>
            <a:r>
              <a:rPr lang="en-US" dirty="0">
                <a:solidFill>
                  <a:schemeClr val="tx2"/>
                </a:solidFill>
              </a:rPr>
              <a:t> developed by </a:t>
            </a:r>
            <a:r>
              <a:rPr lang="en-US" dirty="0" err="1">
                <a:solidFill>
                  <a:schemeClr val="tx2"/>
                </a:solidFill>
              </a:rPr>
              <a:t>Manpinfo</a:t>
            </a:r>
            <a:r>
              <a:rPr lang="en-US" dirty="0">
                <a:solidFill>
                  <a:schemeClr val="tx2"/>
                </a:solidFill>
              </a:rPr>
              <a:t> cooperation.</a:t>
            </a:r>
          </a:p>
          <a:p>
            <a:pPr>
              <a:lnSpc>
                <a:spcPct val="90000"/>
              </a:lnSpc>
            </a:pPr>
            <a:endParaRPr lang="en-US" sz="1600" b="1" dirty="0">
              <a:solidFill>
                <a:schemeClr val="tx2"/>
              </a:solidFill>
            </a:endParaRPr>
          </a:p>
          <a:p>
            <a:pPr>
              <a:lnSpc>
                <a:spcPct val="90000"/>
              </a:lnSpc>
            </a:pPr>
            <a:r>
              <a:rPr lang="en-US" b="1" dirty="0"/>
              <a:t>Begin 1990s</a:t>
            </a:r>
            <a:r>
              <a:rPr lang="en-US" sz="1600" b="1" dirty="0">
                <a:solidFill>
                  <a:schemeClr val="tx2"/>
                </a:solidFill>
              </a:rPr>
              <a:t>: </a:t>
            </a:r>
            <a:r>
              <a:rPr lang="en-US" dirty="0">
                <a:solidFill>
                  <a:schemeClr val="tx2"/>
                </a:solidFill>
              </a:rPr>
              <a:t>Users started to explore GIS data through internet and mobile phone. And some open source software, such as QGIS is developing.</a:t>
            </a:r>
          </a:p>
          <a:p>
            <a:endParaRPr lang="en-US" dirty="0"/>
          </a:p>
          <a:p>
            <a:r>
              <a:rPr lang="en-US" b="1" dirty="0"/>
              <a:t>In the future: </a:t>
            </a:r>
            <a:r>
              <a:rPr lang="en-US" dirty="0"/>
              <a:t>Web and cloud computing GIS will continue developing. Integration with real-time information via the Internet of Things, GIS will become more dynamics.</a:t>
            </a:r>
          </a:p>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46</a:t>
            </a:fld>
            <a:endParaRPr lang="en-US"/>
          </a:p>
        </p:txBody>
      </p:sp>
    </p:spTree>
    <p:extLst>
      <p:ext uri="{BB962C8B-B14F-4D97-AF65-F5344CB8AC3E}">
        <p14:creationId xmlns:p14="http://schemas.microsoft.com/office/powerpoint/2010/main" val="1698929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A fully functional</a:t>
            </a:r>
            <a:r>
              <a:rPr lang="en-US" baseline="0" dirty="0"/>
              <a:t> GIS should be able to capture, store, query, analyze, and display spatial data and information. We will go one by one.</a:t>
            </a:r>
            <a:endParaRPr lang="en-US" dirty="0"/>
          </a:p>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47</a:t>
            </a:fld>
            <a:endParaRPr lang="en-US"/>
          </a:p>
        </p:txBody>
      </p:sp>
    </p:spTree>
    <p:extLst>
      <p:ext uri="{BB962C8B-B14F-4D97-AF65-F5344CB8AC3E}">
        <p14:creationId xmlns:p14="http://schemas.microsoft.com/office/powerpoint/2010/main" val="3144728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variety</a:t>
            </a:r>
            <a:r>
              <a:rPr lang="en-US" baseline="0" dirty="0"/>
              <a:t> of methods that can be used to capture new geospatial data including digitizing using software and scanner, GPS technology, and collection using a variety of sensors, such as drone and satellite.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48</a:t>
            </a:fld>
            <a:endParaRPr lang="en-US"/>
          </a:p>
        </p:txBody>
      </p:sp>
    </p:spTree>
    <p:extLst>
      <p:ext uri="{BB962C8B-B14F-4D97-AF65-F5344CB8AC3E}">
        <p14:creationId xmlns:p14="http://schemas.microsoft.com/office/powerpoint/2010/main" val="3647732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can</a:t>
            </a:r>
            <a:r>
              <a:rPr lang="en-US" baseline="0" dirty="0"/>
              <a:t> occur on local disks, on servers, or in the cloud. </a:t>
            </a:r>
          </a:p>
          <a:p>
            <a:r>
              <a:rPr lang="en-US" baseline="0" dirty="0"/>
              <a:t>Dropbox, </a:t>
            </a:r>
            <a:r>
              <a:rPr lang="en-US" baseline="0" dirty="0" err="1"/>
              <a:t>onedrive</a:t>
            </a:r>
            <a:r>
              <a:rPr lang="en-US" baseline="0" dirty="0"/>
              <a:t>, </a:t>
            </a:r>
            <a:r>
              <a:rPr lang="en-US" baseline="0" dirty="0" err="1"/>
              <a:t>etc</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49</a:t>
            </a:fld>
            <a:endParaRPr lang="en-US"/>
          </a:p>
        </p:txBody>
      </p:sp>
    </p:spTree>
    <p:extLst>
      <p:ext uri="{BB962C8B-B14F-4D97-AF65-F5344CB8AC3E}">
        <p14:creationId xmlns:p14="http://schemas.microsoft.com/office/powerpoint/2010/main" val="954974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Raster and Vector format are the population data format that used to store spatial data.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50</a:t>
            </a:fld>
            <a:endParaRPr lang="en-US"/>
          </a:p>
        </p:txBody>
      </p:sp>
    </p:spTree>
    <p:extLst>
      <p:ext uri="{BB962C8B-B14F-4D97-AF65-F5344CB8AC3E}">
        <p14:creationId xmlns:p14="http://schemas.microsoft.com/office/powerpoint/2010/main" val="449899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we do not need all of the data, we just want some data </a:t>
            </a:r>
            <a:r>
              <a:rPr lang="en-US" baseline="0" dirty="0"/>
              <a:t>that meet our criteria</a:t>
            </a:r>
            <a:r>
              <a:rPr lang="en-US" dirty="0"/>
              <a:t>. So we need to query our data. For example, we only want the data in the county where our university of central Arkansas located, so we can </a:t>
            </a:r>
            <a:r>
              <a:rPr lang="en-US" baseline="0" dirty="0"/>
              <a:t>use Structured Query Language (SQL) to the data. We select the name and let the name be the Faulkner. The data of Faulkner will be selected.  SQL is very common query methods used in a traditional database. We will go detail in our following classes.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51</a:t>
            </a:fld>
            <a:endParaRPr lang="en-US"/>
          </a:p>
        </p:txBody>
      </p:sp>
    </p:spTree>
    <p:extLst>
      <p:ext uri="{BB962C8B-B14F-4D97-AF65-F5344CB8AC3E}">
        <p14:creationId xmlns:p14="http://schemas.microsoft.com/office/powerpoint/2010/main" val="3783780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GIS to conduct a lot of analyses, for example find the directions, create a buffer for a railroad to avoid noise, find the most suitable places for a wild animal, and find a best location for restaurant, and so on. </a:t>
            </a:r>
          </a:p>
        </p:txBody>
      </p:sp>
      <p:sp>
        <p:nvSpPr>
          <p:cNvPr id="4" name="Slide Number Placeholder 3"/>
          <p:cNvSpPr>
            <a:spLocks noGrp="1"/>
          </p:cNvSpPr>
          <p:nvPr>
            <p:ph type="sldNum" sz="quarter" idx="10"/>
          </p:nvPr>
        </p:nvSpPr>
        <p:spPr/>
        <p:txBody>
          <a:bodyPr/>
          <a:lstStyle/>
          <a:p>
            <a:fld id="{01F2A70B-78F2-4DCF-B53B-C990D2FAFB8A}" type="slidenum">
              <a:rPr lang="en-US" smtClean="0"/>
              <a:pPr/>
              <a:t>52</a:t>
            </a:fld>
            <a:endParaRPr lang="en-US"/>
          </a:p>
        </p:txBody>
      </p:sp>
    </p:spTree>
    <p:extLst>
      <p:ext uri="{BB962C8B-B14F-4D97-AF65-F5344CB8AC3E}">
        <p14:creationId xmlns:p14="http://schemas.microsoft.com/office/powerpoint/2010/main" val="2126060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class, we will learn to produce map layouts. The goal of a map is to communicate information to an intended audience. So, we will learn to produce audience specific maps. Using GIS, we can display 2D maps, and 3D visualization using virtual reality.</a:t>
            </a:r>
          </a:p>
          <a:p>
            <a:endParaRPr lang="en-US" baseline="0" dirty="0"/>
          </a:p>
          <a:p>
            <a:r>
              <a:rPr lang="en-US" baseline="0" dirty="0"/>
              <a:t>So far do you have any questions?</a:t>
            </a:r>
          </a:p>
        </p:txBody>
      </p:sp>
      <p:sp>
        <p:nvSpPr>
          <p:cNvPr id="4" name="Slide Number Placeholder 3"/>
          <p:cNvSpPr>
            <a:spLocks noGrp="1"/>
          </p:cNvSpPr>
          <p:nvPr>
            <p:ph type="sldNum" sz="quarter" idx="10"/>
          </p:nvPr>
        </p:nvSpPr>
        <p:spPr/>
        <p:txBody>
          <a:bodyPr/>
          <a:lstStyle/>
          <a:p>
            <a:fld id="{01F2A70B-78F2-4DCF-B53B-C990D2FAFB8A}" type="slidenum">
              <a:rPr lang="en-US" smtClean="0"/>
              <a:pPr/>
              <a:t>53</a:t>
            </a:fld>
            <a:endParaRPr lang="en-US"/>
          </a:p>
        </p:txBody>
      </p:sp>
    </p:spTree>
    <p:extLst>
      <p:ext uri="{BB962C8B-B14F-4D97-AF65-F5344CB8AC3E}">
        <p14:creationId xmlns:p14="http://schemas.microsoft.com/office/powerpoint/2010/main" val="202440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8</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036818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GIS requires</a:t>
            </a:r>
            <a:r>
              <a:rPr lang="en-US" baseline="0" dirty="0"/>
              <a:t> people, data, hardware, software, and methods/protocols. </a:t>
            </a:r>
          </a:p>
          <a:p>
            <a:endParaRPr lang="en-US" baseline="0" dirty="0"/>
          </a:p>
          <a:p>
            <a:r>
              <a:rPr lang="en-US" baseline="0" dirty="0"/>
              <a:t>With that you will know how to use the appropriate data, hardware, software, and methods/protocols to address questions that have a spatial component. </a:t>
            </a:r>
          </a:p>
        </p:txBody>
      </p:sp>
      <p:sp>
        <p:nvSpPr>
          <p:cNvPr id="4" name="Slide Number Placeholder 3"/>
          <p:cNvSpPr>
            <a:spLocks noGrp="1"/>
          </p:cNvSpPr>
          <p:nvPr>
            <p:ph type="sldNum" sz="quarter" idx="10"/>
          </p:nvPr>
        </p:nvSpPr>
        <p:spPr/>
        <p:txBody>
          <a:bodyPr/>
          <a:lstStyle/>
          <a:p>
            <a:fld id="{01F2A70B-78F2-4DCF-B53B-C990D2FAFB8A}" type="slidenum">
              <a:rPr lang="en-US" smtClean="0"/>
              <a:pPr/>
              <a:t>54</a:t>
            </a:fld>
            <a:endParaRPr lang="en-US"/>
          </a:p>
        </p:txBody>
      </p:sp>
    </p:spTree>
    <p:extLst>
      <p:ext uri="{BB962C8B-B14F-4D97-AF65-F5344CB8AC3E}">
        <p14:creationId xmlns:p14="http://schemas.microsoft.com/office/powerpoint/2010/main" val="1473404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GIS is of limited value without the people who manage the system and develop plans for applying it to real-world problems. People is an important components of GIS</a:t>
            </a:r>
          </a:p>
          <a:p>
            <a:pPr defTabSz="465887">
              <a:defRPr/>
            </a:pPr>
            <a:endParaRPr lang="en-US" dirty="0"/>
          </a:p>
          <a:p>
            <a:r>
              <a:rPr lang="en-US" dirty="0"/>
              <a:t>There are many sources that can help use to become more professional in GIS. They provide a variety of information, training, and workshops, which we can attend. For example, </a:t>
            </a:r>
            <a:r>
              <a:rPr lang="en-US" baseline="0" dirty="0"/>
              <a:t>the Arkansas GIS users Forum, the American Association of Geographers, the American Society of Photogrammetry and Remote Sensing (ASPRS), the GIS certification Institute, and ESRI Academy for training. Note that these organizations may offer student discounts for membership fees and conference fees. </a:t>
            </a:r>
          </a:p>
          <a:p>
            <a:endParaRPr lang="en-US" baseline="0" dirty="0"/>
          </a:p>
          <a:p>
            <a:r>
              <a:rPr lang="en-US" baseline="0" dirty="0"/>
              <a:t>GIS is growing very fast, outside the classroom, especially after this course, if you want to be a GIS professions, theses sources are very helpful.</a:t>
            </a: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55</a:t>
            </a:fld>
            <a:endParaRPr lang="en-US"/>
          </a:p>
        </p:txBody>
      </p:sp>
    </p:spTree>
    <p:extLst>
      <p:ext uri="{BB962C8B-B14F-4D97-AF65-F5344CB8AC3E}">
        <p14:creationId xmlns:p14="http://schemas.microsoft.com/office/powerpoint/2010/main" val="24373189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56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50533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7C5BF3E2-038D-4D00-8053-84FD1C47A62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2510">
              <a:defRPr sz="2400">
                <a:solidFill>
                  <a:schemeClr val="tx1"/>
                </a:solidFill>
                <a:latin typeface="Times New Roman" panose="02020603050405020304" pitchFamily="18" charset="0"/>
              </a:defRPr>
            </a:lvl1pPr>
            <a:lvl2pPr marL="757066" indent="-291179" defTabSz="962510">
              <a:defRPr sz="2400">
                <a:solidFill>
                  <a:schemeClr val="tx1"/>
                </a:solidFill>
                <a:latin typeface="Times New Roman" panose="02020603050405020304" pitchFamily="18" charset="0"/>
              </a:defRPr>
            </a:lvl2pPr>
            <a:lvl3pPr marL="1164717" indent="-232943" defTabSz="962510">
              <a:defRPr sz="2400">
                <a:solidFill>
                  <a:schemeClr val="tx1"/>
                </a:solidFill>
                <a:latin typeface="Times New Roman" panose="02020603050405020304" pitchFamily="18" charset="0"/>
              </a:defRPr>
            </a:lvl3pPr>
            <a:lvl4pPr marL="1630604" indent="-232943" defTabSz="962510">
              <a:defRPr sz="2400">
                <a:solidFill>
                  <a:schemeClr val="tx1"/>
                </a:solidFill>
                <a:latin typeface="Times New Roman" panose="02020603050405020304" pitchFamily="18" charset="0"/>
              </a:defRPr>
            </a:lvl4pPr>
            <a:lvl5pPr marL="2096491" indent="-232943" defTabSz="962510">
              <a:defRPr sz="2400">
                <a:solidFill>
                  <a:schemeClr val="tx1"/>
                </a:solidFill>
                <a:latin typeface="Times New Roman" panose="02020603050405020304" pitchFamily="18" charset="0"/>
              </a:defRPr>
            </a:lvl5pPr>
            <a:lvl6pPr marL="2562377" indent="-232943" defTabSz="962510" eaLnBrk="0" fontAlgn="base" hangingPunct="0">
              <a:spcBef>
                <a:spcPct val="0"/>
              </a:spcBef>
              <a:spcAft>
                <a:spcPct val="0"/>
              </a:spcAft>
              <a:defRPr sz="2400">
                <a:solidFill>
                  <a:schemeClr val="tx1"/>
                </a:solidFill>
                <a:latin typeface="Times New Roman" panose="02020603050405020304" pitchFamily="18" charset="0"/>
              </a:defRPr>
            </a:lvl6pPr>
            <a:lvl7pPr marL="3028264" indent="-232943" defTabSz="962510" eaLnBrk="0" fontAlgn="base" hangingPunct="0">
              <a:spcBef>
                <a:spcPct val="0"/>
              </a:spcBef>
              <a:spcAft>
                <a:spcPct val="0"/>
              </a:spcAft>
              <a:defRPr sz="2400">
                <a:solidFill>
                  <a:schemeClr val="tx1"/>
                </a:solidFill>
                <a:latin typeface="Times New Roman" panose="02020603050405020304" pitchFamily="18" charset="0"/>
              </a:defRPr>
            </a:lvl7pPr>
            <a:lvl8pPr marL="3494151" indent="-232943" defTabSz="962510" eaLnBrk="0" fontAlgn="base" hangingPunct="0">
              <a:spcBef>
                <a:spcPct val="0"/>
              </a:spcBef>
              <a:spcAft>
                <a:spcPct val="0"/>
              </a:spcAft>
              <a:defRPr sz="2400">
                <a:solidFill>
                  <a:schemeClr val="tx1"/>
                </a:solidFill>
                <a:latin typeface="Times New Roman" panose="02020603050405020304" pitchFamily="18" charset="0"/>
              </a:defRPr>
            </a:lvl8pPr>
            <a:lvl9pPr marL="3960038" indent="-232943" defTabSz="962510" eaLnBrk="0" fontAlgn="base" hangingPunct="0">
              <a:spcBef>
                <a:spcPct val="0"/>
              </a:spcBef>
              <a:spcAft>
                <a:spcPct val="0"/>
              </a:spcAft>
              <a:defRPr sz="2400">
                <a:solidFill>
                  <a:schemeClr val="tx1"/>
                </a:solidFill>
                <a:latin typeface="Times New Roman" panose="02020603050405020304" pitchFamily="18" charset="0"/>
              </a:defRPr>
            </a:lvl9pPr>
          </a:lstStyle>
          <a:p>
            <a:fld id="{A16238C5-93AB-468E-A3B7-85F992239E95}" type="slidenum">
              <a:rPr lang="en-US" altLang="en-US" sz="1000"/>
              <a:pPr/>
              <a:t>57</a:t>
            </a:fld>
            <a:endParaRPr lang="en-US" altLang="en-US" sz="1000"/>
          </a:p>
        </p:txBody>
      </p:sp>
      <p:sp>
        <p:nvSpPr>
          <p:cNvPr id="48131" name="Rectangle 2">
            <a:extLst>
              <a:ext uri="{FF2B5EF4-FFF2-40B4-BE49-F238E27FC236}">
                <a16:creationId xmlns:a16="http://schemas.microsoft.com/office/drawing/2014/main" id="{EF50A1FD-F3D4-46A1-8293-CB6DD95D069E}"/>
              </a:ext>
            </a:extLst>
          </p:cNvPr>
          <p:cNvSpPr>
            <a:spLocks noChangeArrowheads="1"/>
          </p:cNvSpPr>
          <p:nvPr/>
        </p:nvSpPr>
        <p:spPr bwMode="auto">
          <a:xfrm>
            <a:off x="397256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2" name="Rectangle 3">
            <a:extLst>
              <a:ext uri="{FF2B5EF4-FFF2-40B4-BE49-F238E27FC236}">
                <a16:creationId xmlns:a16="http://schemas.microsoft.com/office/drawing/2014/main" id="{DF3122CF-18CD-42BE-A707-82B0F32A0F2A}"/>
              </a:ext>
            </a:extLst>
          </p:cNvPr>
          <p:cNvSpPr>
            <a:spLocks noChangeArrowheads="1"/>
          </p:cNvSpPr>
          <p:nvPr/>
        </p:nvSpPr>
        <p:spPr bwMode="auto">
          <a:xfrm>
            <a:off x="397256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1" tIns="0" rIns="19321" bIns="0" anchor="b"/>
          <a:lstStyle>
            <a:lvl1pPr defTabSz="944563">
              <a:defRPr sz="2400">
                <a:solidFill>
                  <a:schemeClr val="tx1"/>
                </a:solidFill>
                <a:latin typeface="Times New Roman" panose="02020603050405020304" pitchFamily="18" charset="0"/>
              </a:defRPr>
            </a:lvl1pPr>
            <a:lvl2pPr marL="742950" indent="-285750" defTabSz="944563">
              <a:defRPr sz="2400">
                <a:solidFill>
                  <a:schemeClr val="tx1"/>
                </a:solidFill>
                <a:latin typeface="Times New Roman" panose="02020603050405020304" pitchFamily="18" charset="0"/>
              </a:defRPr>
            </a:lvl2pPr>
            <a:lvl3pPr marL="1143000" indent="-228600" defTabSz="944563">
              <a:defRPr sz="2400">
                <a:solidFill>
                  <a:schemeClr val="tx1"/>
                </a:solidFill>
                <a:latin typeface="Times New Roman" panose="02020603050405020304" pitchFamily="18" charset="0"/>
              </a:defRPr>
            </a:lvl3pPr>
            <a:lvl4pPr marL="1600200" indent="-228600" defTabSz="944563">
              <a:defRPr sz="2400">
                <a:solidFill>
                  <a:schemeClr val="tx1"/>
                </a:solidFill>
                <a:latin typeface="Times New Roman" panose="02020603050405020304" pitchFamily="18" charset="0"/>
              </a:defRPr>
            </a:lvl4pPr>
            <a:lvl5pPr marL="2057400" indent="-228600" defTabSz="944563">
              <a:defRPr sz="2400">
                <a:solidFill>
                  <a:schemeClr val="tx1"/>
                </a:solidFill>
                <a:latin typeface="Times New Roman" panose="02020603050405020304" pitchFamily="18" charset="0"/>
              </a:defRPr>
            </a:lvl5pPr>
            <a:lvl6pPr marL="2514600" indent="-228600" defTabSz="944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4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4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45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11</a:t>
            </a:r>
          </a:p>
        </p:txBody>
      </p:sp>
      <p:sp>
        <p:nvSpPr>
          <p:cNvPr id="48133" name="Rectangle 4">
            <a:extLst>
              <a:ext uri="{FF2B5EF4-FFF2-40B4-BE49-F238E27FC236}">
                <a16:creationId xmlns:a16="http://schemas.microsoft.com/office/drawing/2014/main" id="{9E646746-7AE1-482F-B191-782827470B45}"/>
              </a:ext>
            </a:extLst>
          </p:cNvPr>
          <p:cNvSpPr>
            <a:spLocks noChangeArrowheads="1"/>
          </p:cNvSpPr>
          <p:nvPr/>
        </p:nvSpPr>
        <p:spPr bwMode="auto">
          <a:xfrm>
            <a:off x="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4" name="Rectangle 5">
            <a:extLst>
              <a:ext uri="{FF2B5EF4-FFF2-40B4-BE49-F238E27FC236}">
                <a16:creationId xmlns:a16="http://schemas.microsoft.com/office/drawing/2014/main" id="{A3BBF3C4-96CD-4F25-A64A-D6C273FD3FD6}"/>
              </a:ext>
            </a:extLst>
          </p:cNvPr>
          <p:cNvSpPr>
            <a:spLocks noChangeArrowheads="1"/>
          </p:cNvSpPr>
          <p:nvPr/>
        </p:nvSpPr>
        <p:spPr bwMode="auto">
          <a:xfrm>
            <a:off x="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5" name="Rectangle 6">
            <a:extLst>
              <a:ext uri="{FF2B5EF4-FFF2-40B4-BE49-F238E27FC236}">
                <a16:creationId xmlns:a16="http://schemas.microsoft.com/office/drawing/2014/main" id="{5BD24F0D-87CC-44A6-A5E2-801151E66A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604" tIns="49913" rIns="96604" bIns="49913"/>
          <a:lstStyle/>
          <a:p>
            <a:r>
              <a:rPr lang="en-US" altLang="en-US" dirty="0"/>
              <a:t>The data in GIS is organized by…For example, all of the building will be in the buildings layer and all of the street will be in the street layer.</a:t>
            </a:r>
          </a:p>
          <a:p>
            <a:r>
              <a:rPr lang="en-US" altLang="en-US" dirty="0"/>
              <a:t>Layers are integrated according to location, so …</a:t>
            </a:r>
          </a:p>
        </p:txBody>
      </p:sp>
      <p:sp>
        <p:nvSpPr>
          <p:cNvPr id="48136" name="Rectangle 7">
            <a:extLst>
              <a:ext uri="{FF2B5EF4-FFF2-40B4-BE49-F238E27FC236}">
                <a16:creationId xmlns:a16="http://schemas.microsoft.com/office/drawing/2014/main" id="{483D92D5-E034-4508-A928-EAFAFB54EC82}"/>
              </a:ext>
            </a:extLst>
          </p:cNvPr>
          <p:cNvSpPr>
            <a:spLocks noGrp="1" noRot="1" noChangeAspect="1" noChangeArrowheads="1" noTextEdit="1"/>
          </p:cNvSpPr>
          <p:nvPr>
            <p:ph type="sldImg"/>
          </p:nvPr>
        </p:nvSpPr>
        <p:spPr>
          <a:ln cap="flat"/>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Here I have an example,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58</a:t>
            </a:fld>
            <a:endParaRPr lang="en-US"/>
          </a:p>
        </p:txBody>
      </p:sp>
    </p:spTree>
    <p:extLst>
      <p:ext uri="{BB962C8B-B14F-4D97-AF65-F5344CB8AC3E}">
        <p14:creationId xmlns:p14="http://schemas.microsoft.com/office/powerpoint/2010/main" val="513360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there are many GIS software. </a:t>
            </a:r>
          </a:p>
          <a:p>
            <a:endParaRPr lang="en-US" baseline="0" dirty="0"/>
          </a:p>
          <a:p>
            <a:r>
              <a:rPr lang="en-US" dirty="0">
                <a:solidFill>
                  <a:schemeClr val="tx2"/>
                </a:solidFill>
              </a:rPr>
              <a:t>Commercial software</a:t>
            </a:r>
          </a:p>
          <a:p>
            <a:r>
              <a:rPr lang="en-US" dirty="0">
                <a:solidFill>
                  <a:schemeClr val="tx2"/>
                </a:solidFill>
              </a:rPr>
              <a:t>	– Powerful, but expensive</a:t>
            </a:r>
          </a:p>
          <a:p>
            <a:r>
              <a:rPr lang="en-US" dirty="0">
                <a:solidFill>
                  <a:schemeClr val="tx2"/>
                </a:solidFill>
              </a:rPr>
              <a:t>	– ArcGIS, ERDAS,…</a:t>
            </a:r>
          </a:p>
          <a:p>
            <a:r>
              <a:rPr lang="en-US" dirty="0">
                <a:solidFill>
                  <a:schemeClr val="tx2"/>
                </a:solidFill>
              </a:rPr>
              <a:t>Open source</a:t>
            </a:r>
          </a:p>
          <a:p>
            <a:r>
              <a:rPr lang="en-US" dirty="0">
                <a:solidFill>
                  <a:schemeClr val="tx2"/>
                </a:solidFill>
              </a:rPr>
              <a:t>	– Free, contributed by many participants</a:t>
            </a:r>
          </a:p>
          <a:p>
            <a:r>
              <a:rPr lang="en-US" dirty="0">
                <a:solidFill>
                  <a:schemeClr val="tx2"/>
                </a:solidFill>
              </a:rPr>
              <a:t>	– Grass GIS, QGIS, </a:t>
            </a:r>
            <a:r>
              <a:rPr lang="en-US" dirty="0" err="1">
                <a:solidFill>
                  <a:schemeClr val="tx2"/>
                </a:solidFill>
              </a:rPr>
              <a:t>GeoDa</a:t>
            </a:r>
            <a:r>
              <a:rPr lang="en-US" dirty="0">
                <a:solidFill>
                  <a:schemeClr val="tx2"/>
                </a:solidFill>
              </a:rPr>
              <a:t>,…</a:t>
            </a:r>
          </a:p>
          <a:p>
            <a:endParaRPr lang="en-US" baseline="0" dirty="0"/>
          </a:p>
          <a:p>
            <a:pPr defTabSz="465887">
              <a:defRPr/>
            </a:pPr>
            <a:r>
              <a:rPr lang="en-US" dirty="0"/>
              <a:t>In</a:t>
            </a:r>
            <a:r>
              <a:rPr lang="en-US" baseline="0" dirty="0"/>
              <a:t> this class, we will use ArcGIS, because it is the standard GIS software used across the globe.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59</a:t>
            </a:fld>
            <a:endParaRPr lang="en-US"/>
          </a:p>
        </p:txBody>
      </p:sp>
    </p:spTree>
    <p:extLst>
      <p:ext uri="{BB962C8B-B14F-4D97-AF65-F5344CB8AC3E}">
        <p14:creationId xmlns:p14="http://schemas.microsoft.com/office/powerpoint/2010/main" val="829025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use a variety of hardware in GIS to collect data, store data, and analyzing data, including drone and </a:t>
            </a:r>
            <a:r>
              <a:rPr lang="en-US" baseline="0" dirty="0" err="1"/>
              <a:t>gps</a:t>
            </a:r>
            <a:r>
              <a:rPr lang="en-US" baseline="0" dirty="0"/>
              <a:t>, computer, and servers.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60</a:t>
            </a:fld>
            <a:endParaRPr lang="en-US"/>
          </a:p>
        </p:txBody>
      </p:sp>
    </p:spTree>
    <p:extLst>
      <p:ext uri="{BB962C8B-B14F-4D97-AF65-F5344CB8AC3E}">
        <p14:creationId xmlns:p14="http://schemas.microsoft.com/office/powerpoint/2010/main" val="17867746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There many spatial analysis methods that we can use, including </a:t>
            </a:r>
            <a:r>
              <a:rPr lang="en-US" baseline="0" dirty="0"/>
              <a:t>vector spatial analysis, raster spatial analysis, digital terrain analysis, geospatial modeling, Model Builder, weighted overlay, spatial statistical analysis, and spatial interpolation. Most of these methods we can find in the ArcGIS. We will cover majority of these methods in this class.</a:t>
            </a:r>
            <a:endParaRPr lang="en-US" dirty="0"/>
          </a:p>
          <a:p>
            <a:pPr defTabSz="465887">
              <a:defRPr/>
            </a:pP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61</a:t>
            </a:fld>
            <a:endParaRPr lang="en-US"/>
          </a:p>
        </p:txBody>
      </p:sp>
    </p:spTree>
    <p:extLst>
      <p:ext uri="{BB962C8B-B14F-4D97-AF65-F5344CB8AC3E}">
        <p14:creationId xmlns:p14="http://schemas.microsoft.com/office/powerpoint/2010/main" val="10986415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Although one of the main functions of GIS is to produce maps, but GIS is more than maps. GIS is fundamentally about solving real-world problems.”  (Longley, et al., p. 40)</a:t>
            </a:r>
          </a:p>
          <a:p>
            <a:pPr defTabSz="465887">
              <a:defRPr/>
            </a:pPr>
            <a:r>
              <a:rPr lang="en-US" altLang="en-US" dirty="0"/>
              <a:t>In its early years, GIS was most successful at </a:t>
            </a:r>
            <a:r>
              <a:rPr lang="en-US" altLang="en-US" b="1" dirty="0"/>
              <a:t>describing </a:t>
            </a:r>
            <a:r>
              <a:rPr lang="en-US" altLang="en-US" dirty="0"/>
              <a:t>how the world </a:t>
            </a:r>
            <a:r>
              <a:rPr lang="en-US" altLang="en-US" i="1" dirty="0"/>
              <a:t>looks</a:t>
            </a:r>
            <a:r>
              <a:rPr lang="en-US" altLang="en-US" dirty="0"/>
              <a:t>.  Now the bigger questions concern how GIS is useful in </a:t>
            </a:r>
            <a:r>
              <a:rPr lang="en-US" altLang="en-US" b="1" dirty="0"/>
              <a:t>analyzing</a:t>
            </a:r>
            <a:r>
              <a:rPr lang="en-US" altLang="en-US" dirty="0"/>
              <a:t> how the world </a:t>
            </a:r>
            <a:r>
              <a:rPr lang="en-US" altLang="en-US" i="1" dirty="0"/>
              <a:t>works</a:t>
            </a:r>
            <a:r>
              <a:rPr lang="en-US" altLang="en-US" dirty="0"/>
              <a:t>.</a:t>
            </a:r>
          </a:p>
          <a:p>
            <a:pPr eaLnBrk="1" hangingPunct="1"/>
            <a:endParaRPr lang="en-US" altLang="en-US" dirty="0"/>
          </a:p>
          <a:p>
            <a:pPr eaLnBrk="1" hangingPunct="1"/>
            <a:r>
              <a:rPr lang="en-US" altLang="en-US" dirty="0"/>
              <a:t>“The five </a:t>
            </a:r>
            <a:r>
              <a:rPr lang="en-US" altLang="en-US" dirty="0" err="1"/>
              <a:t>Ms</a:t>
            </a:r>
            <a:r>
              <a:rPr lang="en-US" altLang="en-US" dirty="0"/>
              <a:t> of GIS application are </a:t>
            </a:r>
            <a:r>
              <a:rPr lang="en-US" altLang="en-US" b="1" dirty="0"/>
              <a:t>mapping, measurement, monitoring, modeling and management</a:t>
            </a:r>
            <a:r>
              <a:rPr lang="en-US" altLang="en-US" dirty="0"/>
              <a:t>.”  (Longley, et al., p. 41)</a:t>
            </a:r>
          </a:p>
          <a:p>
            <a:endParaRPr lang="en-US" dirty="0"/>
          </a:p>
        </p:txBody>
      </p:sp>
      <p:sp>
        <p:nvSpPr>
          <p:cNvPr id="4" name="Slide Number Placeholder 3"/>
          <p:cNvSpPr>
            <a:spLocks noGrp="1"/>
          </p:cNvSpPr>
          <p:nvPr>
            <p:ph type="sldNum" sz="quarter" idx="5"/>
          </p:nvPr>
        </p:nvSpPr>
        <p:spPr/>
        <p:txBody>
          <a:bodyPr/>
          <a:lstStyle/>
          <a:p>
            <a:fld id="{20FCF4AE-84FC-4AAB-942E-8A9AF2C0C5D7}" type="slidenum">
              <a:rPr lang="en-US" smtClean="0"/>
              <a:pPr/>
              <a:t>62</a:t>
            </a:fld>
            <a:endParaRPr lang="en-US"/>
          </a:p>
        </p:txBody>
      </p:sp>
    </p:spTree>
    <p:extLst>
      <p:ext uri="{BB962C8B-B14F-4D97-AF65-F5344CB8AC3E}">
        <p14:creationId xmlns:p14="http://schemas.microsoft.com/office/powerpoint/2010/main" val="2685024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5A11C4C3-6AFB-40C1-820A-5DA1FE8A69AD}"/>
              </a:ext>
            </a:extLst>
          </p:cNvPr>
          <p:cNvSpPr>
            <a:spLocks noGrp="1" noChangeArrowheads="1"/>
          </p:cNvSpPr>
          <p:nvPr>
            <p:ph type="sldNum" sz="quarter" idx="5"/>
          </p:nvPr>
        </p:nvSpPr>
        <p:spPr>
          <a:ln/>
        </p:spPr>
        <p:txBody>
          <a:bodyPr/>
          <a:lstStyle/>
          <a:p>
            <a:fld id="{31D22FA4-0CEF-46A2-8269-13A7AB157E75}" type="slidenum">
              <a:rPr lang="en-US" altLang="en-US"/>
              <a:pPr/>
              <a:t>63</a:t>
            </a:fld>
            <a:endParaRPr lang="en-US" altLang="en-US"/>
          </a:p>
        </p:txBody>
      </p:sp>
      <p:sp>
        <p:nvSpPr>
          <p:cNvPr id="10242" name="Rectangle 2">
            <a:extLst>
              <a:ext uri="{FF2B5EF4-FFF2-40B4-BE49-F238E27FC236}">
                <a16:creationId xmlns:a16="http://schemas.microsoft.com/office/drawing/2014/main" id="{DC9C231D-7557-45B6-8A22-13A6DB63ED0E}"/>
              </a:ext>
            </a:extLst>
          </p:cNvPr>
          <p:cNvSpPr>
            <a:spLocks noChangeArrowheads="1"/>
          </p:cNvSpPr>
          <p:nvPr/>
        </p:nvSpPr>
        <p:spPr bwMode="auto">
          <a:xfrm>
            <a:off x="397256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3" name="Rectangle 3">
            <a:extLst>
              <a:ext uri="{FF2B5EF4-FFF2-40B4-BE49-F238E27FC236}">
                <a16:creationId xmlns:a16="http://schemas.microsoft.com/office/drawing/2014/main" id="{9F748FAC-84B4-473F-9249-CEE267627A51}"/>
              </a:ext>
            </a:extLst>
          </p:cNvPr>
          <p:cNvSpPr>
            <a:spLocks noChangeArrowheads="1"/>
          </p:cNvSpPr>
          <p:nvPr/>
        </p:nvSpPr>
        <p:spPr bwMode="auto">
          <a:xfrm>
            <a:off x="397256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1" tIns="0" rIns="19321" bIns="0" anchor="b"/>
          <a:lstStyle>
            <a:lvl1pPr defTabSz="944563">
              <a:defRPr sz="2400">
                <a:solidFill>
                  <a:schemeClr val="tx1"/>
                </a:solidFill>
                <a:latin typeface="Times New Roman" panose="02020603050405020304" pitchFamily="18" charset="0"/>
              </a:defRPr>
            </a:lvl1pPr>
            <a:lvl2pPr marL="463550" defTabSz="944563">
              <a:defRPr sz="2400">
                <a:solidFill>
                  <a:schemeClr val="tx1"/>
                </a:solidFill>
                <a:latin typeface="Times New Roman" panose="02020603050405020304" pitchFamily="18" charset="0"/>
              </a:defRPr>
            </a:lvl2pPr>
            <a:lvl3pPr marL="927100" defTabSz="944563">
              <a:defRPr sz="2400">
                <a:solidFill>
                  <a:schemeClr val="tx1"/>
                </a:solidFill>
                <a:latin typeface="Times New Roman" panose="02020603050405020304" pitchFamily="18" charset="0"/>
              </a:defRPr>
            </a:lvl3pPr>
            <a:lvl4pPr marL="1390650" defTabSz="944563">
              <a:defRPr sz="2400">
                <a:solidFill>
                  <a:schemeClr val="tx1"/>
                </a:solidFill>
                <a:latin typeface="Times New Roman" panose="02020603050405020304" pitchFamily="18" charset="0"/>
              </a:defRPr>
            </a:lvl4pPr>
            <a:lvl5pPr marL="1854200" defTabSz="944563">
              <a:defRPr sz="2400">
                <a:solidFill>
                  <a:schemeClr val="tx1"/>
                </a:solidFill>
                <a:latin typeface="Times New Roman" panose="02020603050405020304" pitchFamily="18" charset="0"/>
              </a:defRPr>
            </a:lvl5pPr>
            <a:lvl6pPr marL="2311400" defTabSz="944563" eaLnBrk="0" fontAlgn="base" hangingPunct="0">
              <a:spcBef>
                <a:spcPct val="0"/>
              </a:spcBef>
              <a:spcAft>
                <a:spcPct val="0"/>
              </a:spcAft>
              <a:defRPr sz="2400">
                <a:solidFill>
                  <a:schemeClr val="tx1"/>
                </a:solidFill>
                <a:latin typeface="Times New Roman" panose="02020603050405020304" pitchFamily="18" charset="0"/>
              </a:defRPr>
            </a:lvl6pPr>
            <a:lvl7pPr marL="2768600" defTabSz="944563" eaLnBrk="0" fontAlgn="base" hangingPunct="0">
              <a:spcBef>
                <a:spcPct val="0"/>
              </a:spcBef>
              <a:spcAft>
                <a:spcPct val="0"/>
              </a:spcAft>
              <a:defRPr sz="2400">
                <a:solidFill>
                  <a:schemeClr val="tx1"/>
                </a:solidFill>
                <a:latin typeface="Times New Roman" panose="02020603050405020304" pitchFamily="18" charset="0"/>
              </a:defRPr>
            </a:lvl7pPr>
            <a:lvl8pPr marL="3225800" defTabSz="944563" eaLnBrk="0" fontAlgn="base" hangingPunct="0">
              <a:spcBef>
                <a:spcPct val="0"/>
              </a:spcBef>
              <a:spcAft>
                <a:spcPct val="0"/>
              </a:spcAft>
              <a:defRPr sz="2400">
                <a:solidFill>
                  <a:schemeClr val="tx1"/>
                </a:solidFill>
                <a:latin typeface="Times New Roman" panose="02020603050405020304" pitchFamily="18" charset="0"/>
              </a:defRPr>
            </a:lvl8pPr>
            <a:lvl9pPr marL="3683000" defTabSz="9445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7</a:t>
            </a:r>
          </a:p>
        </p:txBody>
      </p:sp>
      <p:sp>
        <p:nvSpPr>
          <p:cNvPr id="10244" name="Rectangle 4">
            <a:extLst>
              <a:ext uri="{FF2B5EF4-FFF2-40B4-BE49-F238E27FC236}">
                <a16:creationId xmlns:a16="http://schemas.microsoft.com/office/drawing/2014/main" id="{98AB761C-C89B-4FB6-AA05-71AFEE09916D}"/>
              </a:ext>
            </a:extLst>
          </p:cNvPr>
          <p:cNvSpPr>
            <a:spLocks noChangeArrowheads="1"/>
          </p:cNvSpPr>
          <p:nvPr/>
        </p:nvSpPr>
        <p:spPr bwMode="auto">
          <a:xfrm>
            <a:off x="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5" name="Rectangle 5">
            <a:extLst>
              <a:ext uri="{FF2B5EF4-FFF2-40B4-BE49-F238E27FC236}">
                <a16:creationId xmlns:a16="http://schemas.microsoft.com/office/drawing/2014/main" id="{EB7958D9-9813-4514-BF00-6C66C7E7DE10}"/>
              </a:ext>
            </a:extLst>
          </p:cNvPr>
          <p:cNvSpPr>
            <a:spLocks noChangeArrowheads="1"/>
          </p:cNvSpPr>
          <p:nvPr/>
        </p:nvSpPr>
        <p:spPr bwMode="auto">
          <a:xfrm>
            <a:off x="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6" name="Rectangle 6">
            <a:extLst>
              <a:ext uri="{FF2B5EF4-FFF2-40B4-BE49-F238E27FC236}">
                <a16:creationId xmlns:a16="http://schemas.microsoft.com/office/drawing/2014/main" id="{6BAA7303-D456-4EC4-BA09-109D50439CCD}"/>
              </a:ext>
            </a:extLst>
          </p:cNvPr>
          <p:cNvSpPr>
            <a:spLocks noGrp="1" noRot="1" noChangeAspect="1" noChangeArrowheads="1" noTextEdit="1"/>
          </p:cNvSpPr>
          <p:nvPr>
            <p:ph type="sldImg"/>
          </p:nvPr>
        </p:nvSpPr>
        <p:spPr>
          <a:ln cap="flat"/>
        </p:spPr>
      </p:sp>
      <p:sp>
        <p:nvSpPr>
          <p:cNvPr id="10247" name="Rectangle 7">
            <a:extLst>
              <a:ext uri="{FF2B5EF4-FFF2-40B4-BE49-F238E27FC236}">
                <a16:creationId xmlns:a16="http://schemas.microsoft.com/office/drawing/2014/main" id="{9E1248F8-FE1D-44A9-90C4-791CA6C818B1}"/>
              </a:ext>
            </a:extLst>
          </p:cNvPr>
          <p:cNvSpPr>
            <a:spLocks noGrp="1" noChangeArrowheads="1"/>
          </p:cNvSpPr>
          <p:nvPr>
            <p:ph type="body" idx="1"/>
          </p:nvPr>
        </p:nvSpPr>
        <p:spPr>
          <a:ln/>
        </p:spPr>
        <p:txBody>
          <a:bodyPr lIns="96604" tIns="49913" rIns="96604" bIns="49913"/>
          <a:lstStyle/>
          <a:p>
            <a:r>
              <a:rPr lang="en-US" altLang="en-US" dirty="0"/>
              <a:t>GIS has a lot of application. It has been applied in…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9</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9392029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5A11C4C3-6AFB-40C1-820A-5DA1FE8A69AD}"/>
              </a:ext>
            </a:extLst>
          </p:cNvPr>
          <p:cNvSpPr>
            <a:spLocks noGrp="1" noChangeArrowheads="1"/>
          </p:cNvSpPr>
          <p:nvPr>
            <p:ph type="sldNum" sz="quarter" idx="5"/>
          </p:nvPr>
        </p:nvSpPr>
        <p:spPr>
          <a:ln/>
        </p:spPr>
        <p:txBody>
          <a:bodyPr/>
          <a:lstStyle/>
          <a:p>
            <a:fld id="{31D22FA4-0CEF-46A2-8269-13A7AB157E75}" type="slidenum">
              <a:rPr lang="en-US" altLang="en-US"/>
              <a:pPr/>
              <a:t>64</a:t>
            </a:fld>
            <a:endParaRPr lang="en-US" altLang="en-US"/>
          </a:p>
        </p:txBody>
      </p:sp>
      <p:sp>
        <p:nvSpPr>
          <p:cNvPr id="10242" name="Rectangle 2">
            <a:extLst>
              <a:ext uri="{FF2B5EF4-FFF2-40B4-BE49-F238E27FC236}">
                <a16:creationId xmlns:a16="http://schemas.microsoft.com/office/drawing/2014/main" id="{DC9C231D-7557-45B6-8A22-13A6DB63ED0E}"/>
              </a:ext>
            </a:extLst>
          </p:cNvPr>
          <p:cNvSpPr>
            <a:spLocks noChangeArrowheads="1"/>
          </p:cNvSpPr>
          <p:nvPr/>
        </p:nvSpPr>
        <p:spPr bwMode="auto">
          <a:xfrm>
            <a:off x="397256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3" name="Rectangle 3">
            <a:extLst>
              <a:ext uri="{FF2B5EF4-FFF2-40B4-BE49-F238E27FC236}">
                <a16:creationId xmlns:a16="http://schemas.microsoft.com/office/drawing/2014/main" id="{9F748FAC-84B4-473F-9249-CEE267627A51}"/>
              </a:ext>
            </a:extLst>
          </p:cNvPr>
          <p:cNvSpPr>
            <a:spLocks noChangeArrowheads="1"/>
          </p:cNvSpPr>
          <p:nvPr/>
        </p:nvSpPr>
        <p:spPr bwMode="auto">
          <a:xfrm>
            <a:off x="397256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1" tIns="0" rIns="19321" bIns="0" anchor="b"/>
          <a:lstStyle>
            <a:lvl1pPr defTabSz="944563">
              <a:defRPr sz="2400">
                <a:solidFill>
                  <a:schemeClr val="tx1"/>
                </a:solidFill>
                <a:latin typeface="Times New Roman" panose="02020603050405020304" pitchFamily="18" charset="0"/>
              </a:defRPr>
            </a:lvl1pPr>
            <a:lvl2pPr marL="463550" defTabSz="944563">
              <a:defRPr sz="2400">
                <a:solidFill>
                  <a:schemeClr val="tx1"/>
                </a:solidFill>
                <a:latin typeface="Times New Roman" panose="02020603050405020304" pitchFamily="18" charset="0"/>
              </a:defRPr>
            </a:lvl2pPr>
            <a:lvl3pPr marL="927100" defTabSz="944563">
              <a:defRPr sz="2400">
                <a:solidFill>
                  <a:schemeClr val="tx1"/>
                </a:solidFill>
                <a:latin typeface="Times New Roman" panose="02020603050405020304" pitchFamily="18" charset="0"/>
              </a:defRPr>
            </a:lvl3pPr>
            <a:lvl4pPr marL="1390650" defTabSz="944563">
              <a:defRPr sz="2400">
                <a:solidFill>
                  <a:schemeClr val="tx1"/>
                </a:solidFill>
                <a:latin typeface="Times New Roman" panose="02020603050405020304" pitchFamily="18" charset="0"/>
              </a:defRPr>
            </a:lvl4pPr>
            <a:lvl5pPr marL="1854200" defTabSz="944563">
              <a:defRPr sz="2400">
                <a:solidFill>
                  <a:schemeClr val="tx1"/>
                </a:solidFill>
                <a:latin typeface="Times New Roman" panose="02020603050405020304" pitchFamily="18" charset="0"/>
              </a:defRPr>
            </a:lvl5pPr>
            <a:lvl6pPr marL="2311400" defTabSz="944563" eaLnBrk="0" fontAlgn="base" hangingPunct="0">
              <a:spcBef>
                <a:spcPct val="0"/>
              </a:spcBef>
              <a:spcAft>
                <a:spcPct val="0"/>
              </a:spcAft>
              <a:defRPr sz="2400">
                <a:solidFill>
                  <a:schemeClr val="tx1"/>
                </a:solidFill>
                <a:latin typeface="Times New Roman" panose="02020603050405020304" pitchFamily="18" charset="0"/>
              </a:defRPr>
            </a:lvl6pPr>
            <a:lvl7pPr marL="2768600" defTabSz="944563" eaLnBrk="0" fontAlgn="base" hangingPunct="0">
              <a:spcBef>
                <a:spcPct val="0"/>
              </a:spcBef>
              <a:spcAft>
                <a:spcPct val="0"/>
              </a:spcAft>
              <a:defRPr sz="2400">
                <a:solidFill>
                  <a:schemeClr val="tx1"/>
                </a:solidFill>
                <a:latin typeface="Times New Roman" panose="02020603050405020304" pitchFamily="18" charset="0"/>
              </a:defRPr>
            </a:lvl7pPr>
            <a:lvl8pPr marL="3225800" defTabSz="944563" eaLnBrk="0" fontAlgn="base" hangingPunct="0">
              <a:spcBef>
                <a:spcPct val="0"/>
              </a:spcBef>
              <a:spcAft>
                <a:spcPct val="0"/>
              </a:spcAft>
              <a:defRPr sz="2400">
                <a:solidFill>
                  <a:schemeClr val="tx1"/>
                </a:solidFill>
                <a:latin typeface="Times New Roman" panose="02020603050405020304" pitchFamily="18" charset="0"/>
              </a:defRPr>
            </a:lvl8pPr>
            <a:lvl9pPr marL="3683000" defTabSz="9445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7</a:t>
            </a:r>
          </a:p>
        </p:txBody>
      </p:sp>
      <p:sp>
        <p:nvSpPr>
          <p:cNvPr id="10244" name="Rectangle 4">
            <a:extLst>
              <a:ext uri="{FF2B5EF4-FFF2-40B4-BE49-F238E27FC236}">
                <a16:creationId xmlns:a16="http://schemas.microsoft.com/office/drawing/2014/main" id="{98AB761C-C89B-4FB6-AA05-71AFEE09916D}"/>
              </a:ext>
            </a:extLst>
          </p:cNvPr>
          <p:cNvSpPr>
            <a:spLocks noChangeArrowheads="1"/>
          </p:cNvSpPr>
          <p:nvPr/>
        </p:nvSpPr>
        <p:spPr bwMode="auto">
          <a:xfrm>
            <a:off x="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5" name="Rectangle 5">
            <a:extLst>
              <a:ext uri="{FF2B5EF4-FFF2-40B4-BE49-F238E27FC236}">
                <a16:creationId xmlns:a16="http://schemas.microsoft.com/office/drawing/2014/main" id="{EB7958D9-9813-4514-BF00-6C66C7E7DE10}"/>
              </a:ext>
            </a:extLst>
          </p:cNvPr>
          <p:cNvSpPr>
            <a:spLocks noChangeArrowheads="1"/>
          </p:cNvSpPr>
          <p:nvPr/>
        </p:nvSpPr>
        <p:spPr bwMode="auto">
          <a:xfrm>
            <a:off x="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6" name="Rectangle 6">
            <a:extLst>
              <a:ext uri="{FF2B5EF4-FFF2-40B4-BE49-F238E27FC236}">
                <a16:creationId xmlns:a16="http://schemas.microsoft.com/office/drawing/2014/main" id="{6BAA7303-D456-4EC4-BA09-109D50439CCD}"/>
              </a:ext>
            </a:extLst>
          </p:cNvPr>
          <p:cNvSpPr>
            <a:spLocks noGrp="1" noRot="1" noChangeAspect="1" noChangeArrowheads="1" noTextEdit="1"/>
          </p:cNvSpPr>
          <p:nvPr>
            <p:ph type="sldImg"/>
          </p:nvPr>
        </p:nvSpPr>
        <p:spPr>
          <a:ln cap="flat"/>
        </p:spPr>
      </p:sp>
      <p:sp>
        <p:nvSpPr>
          <p:cNvPr id="10247" name="Rectangle 7">
            <a:extLst>
              <a:ext uri="{FF2B5EF4-FFF2-40B4-BE49-F238E27FC236}">
                <a16:creationId xmlns:a16="http://schemas.microsoft.com/office/drawing/2014/main" id="{9E1248F8-FE1D-44A9-90C4-791CA6C818B1}"/>
              </a:ext>
            </a:extLst>
          </p:cNvPr>
          <p:cNvSpPr>
            <a:spLocks noGrp="1" noChangeArrowheads="1"/>
          </p:cNvSpPr>
          <p:nvPr>
            <p:ph type="body" idx="1"/>
          </p:nvPr>
        </p:nvSpPr>
        <p:spPr>
          <a:ln/>
        </p:spPr>
        <p:txBody>
          <a:bodyPr lIns="96604" tIns="49913" rIns="96604" bIns="49913"/>
          <a:lstStyle/>
          <a:p>
            <a:endParaRPr lang="en-US" altLang="en-US" dirty="0"/>
          </a:p>
        </p:txBody>
      </p:sp>
    </p:spTree>
    <p:extLst>
      <p:ext uri="{BB962C8B-B14F-4D97-AF65-F5344CB8AC3E}">
        <p14:creationId xmlns:p14="http://schemas.microsoft.com/office/powerpoint/2010/main" val="2941025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This is the interactive Flooding zone online mapping system. With this system, we can clearly monitor the affected areas by flooding, which not only help insurance company to assess damage, but also help to evacuate people during flooding season. </a:t>
            </a:r>
          </a:p>
          <a:p>
            <a:endParaRPr lang="en-US" dirty="0"/>
          </a:p>
          <a:p>
            <a:r>
              <a:rPr lang="en-US" b="0" i="0" dirty="0">
                <a:effectLst/>
                <a:latin typeface="Roboto"/>
              </a:rPr>
              <a:t>Federal Emergency Management Agency</a:t>
            </a:r>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65</a:t>
            </a:fld>
            <a:endParaRPr lang="en-US"/>
          </a:p>
        </p:txBody>
      </p:sp>
    </p:spTree>
    <p:extLst>
      <p:ext uri="{BB962C8B-B14F-4D97-AF65-F5344CB8AC3E}">
        <p14:creationId xmlns:p14="http://schemas.microsoft.com/office/powerpoint/2010/main" val="3689511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Here is another application of GIS in presidential election in 2008. With additional data, it may be able to predict election patterns, which is helpful to plan election campaign. </a:t>
            </a:r>
          </a:p>
        </p:txBody>
      </p:sp>
      <p:sp>
        <p:nvSpPr>
          <p:cNvPr id="4" name="Slide Number Placeholder 3"/>
          <p:cNvSpPr>
            <a:spLocks noGrp="1"/>
          </p:cNvSpPr>
          <p:nvPr>
            <p:ph type="sldNum" sz="quarter" idx="10"/>
          </p:nvPr>
        </p:nvSpPr>
        <p:spPr/>
        <p:txBody>
          <a:bodyPr/>
          <a:lstStyle/>
          <a:p>
            <a:fld id="{56507943-197E-CE46-82F0-5A323A24AE7A}" type="slidenum">
              <a:rPr lang="en-US" smtClean="0"/>
              <a:pPr/>
              <a:t>66</a:t>
            </a:fld>
            <a:endParaRPr lang="en-US"/>
          </a:p>
        </p:txBody>
      </p:sp>
    </p:spTree>
    <p:extLst>
      <p:ext uri="{BB962C8B-B14F-4D97-AF65-F5344CB8AC3E}">
        <p14:creationId xmlns:p14="http://schemas.microsoft.com/office/powerpoint/2010/main" val="1211054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pPr defTabSz="465887">
              <a:defRPr/>
            </a:pPr>
            <a:r>
              <a:rPr lang="en-US" dirty="0"/>
              <a:t>The last one is the GIS application in infectious disease, the last COVID-19. This figures shows People reside in the King County, the first area of outbreak of COVID-19,  traveled to other places during early March 2019. Different colors means different number of peoples traveled to other places.  Majority of people went to big cities, such as </a:t>
            </a:r>
            <a:r>
              <a:rPr lang="en-US" dirty="0" err="1"/>
              <a:t>boston</a:t>
            </a:r>
            <a:r>
              <a:rPr lang="en-US" dirty="0"/>
              <a:t>, new York, </a:t>
            </a:r>
            <a:r>
              <a:rPr lang="en-US" dirty="0" err="1"/>
              <a:t>dallas</a:t>
            </a:r>
            <a:r>
              <a:rPr lang="en-US" dirty="0"/>
              <a:t>, and </a:t>
            </a:r>
            <a:r>
              <a:rPr lang="en-US" dirty="0" err="1"/>
              <a:t>atlanta</a:t>
            </a:r>
            <a:r>
              <a:rPr lang="en-US" dirty="0"/>
              <a:t>. It would be very helpful for decision makers to made some actions to prevent the infections of COVID-19</a:t>
            </a:r>
          </a:p>
          <a:p>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67</a:t>
            </a:fld>
            <a:endParaRPr lang="en-US"/>
          </a:p>
        </p:txBody>
      </p:sp>
    </p:spTree>
    <p:extLst>
      <p:ext uri="{BB962C8B-B14F-4D97-AF65-F5344CB8AC3E}">
        <p14:creationId xmlns:p14="http://schemas.microsoft.com/office/powerpoint/2010/main" val="12733978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wide application, people with GIS specialty has lots of opportunities for their career.</a:t>
            </a:r>
            <a:endParaRPr lang="en-US" baseline="0" dirty="0"/>
          </a:p>
          <a:p>
            <a:endParaRPr lang="en-US" baseline="0" dirty="0"/>
          </a:p>
          <a:p>
            <a:r>
              <a:rPr lang="en-US" baseline="0" dirty="0"/>
              <a:t>I would recommend the GIS Jobs website if you are interested in searching for geospatial career opportunities: http://www.gjc.org/.</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69</a:t>
            </a:fld>
            <a:endParaRPr lang="en-US"/>
          </a:p>
        </p:txBody>
      </p:sp>
    </p:spTree>
    <p:extLst>
      <p:ext uri="{BB962C8B-B14F-4D97-AF65-F5344CB8AC3E}">
        <p14:creationId xmlns:p14="http://schemas.microsoft.com/office/powerpoint/2010/main" val="4111032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70</a:t>
            </a:fld>
            <a:endParaRPr lang="en-US"/>
          </a:p>
        </p:txBody>
      </p:sp>
    </p:spTree>
    <p:extLst>
      <p:ext uri="{BB962C8B-B14F-4D97-AF65-F5344CB8AC3E}">
        <p14:creationId xmlns:p14="http://schemas.microsoft.com/office/powerpoint/2010/main" val="87946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important geospatial skillsets for geospatial professionals. After this course, you will get some of this abilities. To get more advanced understanding and skillsets, I highly recommend to take advanced GIS and Cartography courses.</a:t>
            </a:r>
          </a:p>
          <a:p>
            <a:endParaRPr lang="en-US" baseline="0" dirty="0"/>
          </a:p>
          <a:p>
            <a:r>
              <a:rPr lang="en-US" baseline="0" dirty="0"/>
              <a:t>Since GIS is a fast growing field that relies heavily on technology. You will need to continue to develop your skillset throughout your professional career and you can check the professional associations.</a:t>
            </a:r>
          </a:p>
        </p:txBody>
      </p:sp>
      <p:sp>
        <p:nvSpPr>
          <p:cNvPr id="4" name="Slide Number Placeholder 3"/>
          <p:cNvSpPr>
            <a:spLocks noGrp="1"/>
          </p:cNvSpPr>
          <p:nvPr>
            <p:ph type="sldNum" sz="quarter" idx="10"/>
          </p:nvPr>
        </p:nvSpPr>
        <p:spPr/>
        <p:txBody>
          <a:bodyPr/>
          <a:lstStyle/>
          <a:p>
            <a:fld id="{01F2A70B-78F2-4DCF-B53B-C990D2FAFB8A}" type="slidenum">
              <a:rPr lang="en-US" smtClean="0"/>
              <a:pPr/>
              <a:t>71</a:t>
            </a:fld>
            <a:endParaRPr lang="en-US"/>
          </a:p>
        </p:txBody>
      </p:sp>
    </p:spTree>
    <p:extLst>
      <p:ext uri="{BB962C8B-B14F-4D97-AF65-F5344CB8AC3E}">
        <p14:creationId xmlns:p14="http://schemas.microsoft.com/office/powerpoint/2010/main" val="507592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8934-E9E6-BE68-17E2-5ECF2B30A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7A901-580A-809E-2600-75DE448C50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A24F5-0854-09FC-A122-49057F371F50}"/>
              </a:ext>
            </a:extLst>
          </p:cNvPr>
          <p:cNvSpPr>
            <a:spLocks noGrp="1"/>
          </p:cNvSpPr>
          <p:nvPr>
            <p:ph type="body" idx="1"/>
          </p:nvPr>
        </p:nvSpPr>
        <p:spPr/>
        <p:txBody>
          <a:bodyPr/>
          <a:lstStyle/>
          <a:p>
            <a:r>
              <a:rPr lang="en-US" dirty="0"/>
              <a:t>These are the important geospatial skillsets for geospatial professionals. After this course, you will get some of this abilities. To get more advanced understanding and skillsets, I highly recommend to take advanced GIS and Cartography courses.</a:t>
            </a:r>
          </a:p>
          <a:p>
            <a:endParaRPr lang="en-US" baseline="0" dirty="0"/>
          </a:p>
          <a:p>
            <a:r>
              <a:rPr lang="en-US" baseline="0" dirty="0"/>
              <a:t>Since GIS is a fast growing field that relies heavily on technology. You will need to continue to develop your skillset throughout your professional career and you can check the professional associations.</a:t>
            </a:r>
          </a:p>
        </p:txBody>
      </p:sp>
      <p:sp>
        <p:nvSpPr>
          <p:cNvPr id="4" name="Slide Number Placeholder 3">
            <a:extLst>
              <a:ext uri="{FF2B5EF4-FFF2-40B4-BE49-F238E27FC236}">
                <a16:creationId xmlns:a16="http://schemas.microsoft.com/office/drawing/2014/main" id="{288C5904-1B01-9B9D-9BF7-A8A059F72814}"/>
              </a:ext>
            </a:extLst>
          </p:cNvPr>
          <p:cNvSpPr>
            <a:spLocks noGrp="1"/>
          </p:cNvSpPr>
          <p:nvPr>
            <p:ph type="sldNum" sz="quarter" idx="10"/>
          </p:nvPr>
        </p:nvSpPr>
        <p:spPr/>
        <p:txBody>
          <a:bodyPr/>
          <a:lstStyle/>
          <a:p>
            <a:fld id="{01F2A70B-78F2-4DCF-B53B-C990D2FAFB8A}" type="slidenum">
              <a:rPr lang="en-US" smtClean="0"/>
              <a:pPr/>
              <a:t>72</a:t>
            </a:fld>
            <a:endParaRPr lang="en-US"/>
          </a:p>
        </p:txBody>
      </p:sp>
    </p:spTree>
    <p:extLst>
      <p:ext uri="{BB962C8B-B14F-4D97-AF65-F5344CB8AC3E}">
        <p14:creationId xmlns:p14="http://schemas.microsoft.com/office/powerpoint/2010/main" val="34916679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73</a:t>
            </a:fld>
            <a:endParaRPr lang="en-US"/>
          </a:p>
        </p:txBody>
      </p:sp>
    </p:spTree>
    <p:extLst>
      <p:ext uri="{BB962C8B-B14F-4D97-AF65-F5344CB8AC3E}">
        <p14:creationId xmlns:p14="http://schemas.microsoft.com/office/powerpoint/2010/main" val="295600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10</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65702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11</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5208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980109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7220" y="1597820"/>
            <a:ext cx="6995160" cy="1102519"/>
          </a:xfrm>
        </p:spPr>
        <p:txBody>
          <a:bodyPr/>
          <a:lstStyle/>
          <a:p>
            <a:r>
              <a:rPr lang="en-US"/>
              <a:t>Click to edit Master title style</a:t>
            </a:r>
          </a:p>
        </p:txBody>
      </p:sp>
      <p:sp>
        <p:nvSpPr>
          <p:cNvPr id="3" name="Subtitle 2"/>
          <p:cNvSpPr>
            <a:spLocks noGrp="1"/>
          </p:cNvSpPr>
          <p:nvPr>
            <p:ph type="subTitle" idx="1"/>
          </p:nvPr>
        </p:nvSpPr>
        <p:spPr>
          <a:xfrm>
            <a:off x="1234440" y="2914650"/>
            <a:ext cx="5760720" cy="1314450"/>
          </a:xfrm>
        </p:spPr>
        <p:txBody>
          <a:bodyPr/>
          <a:lstStyle>
            <a:lvl1pPr marL="0" indent="0" algn="ctr">
              <a:buNone/>
              <a:defRPr>
                <a:solidFill>
                  <a:schemeClr val="tx1">
                    <a:tint val="7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8F1507C-2F0D-4F75-9B7D-4C448FE09635}" type="datetime1">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44591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31AA7D-D89F-40B6-BD1D-249AE4BA94F4}" type="datetime1">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55091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 y="205979"/>
            <a:ext cx="185166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480" y="205979"/>
            <a:ext cx="541782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D98AC-730E-4A13-B964-894E9A6E7463}" type="datetime1">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64596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Two-Column Text Slides</a:t>
            </a:r>
          </a:p>
        </p:txBody>
      </p:sp>
      <p:sp>
        <p:nvSpPr>
          <p:cNvPr id="3" name="Content Placeholder 2"/>
          <p:cNvSpPr>
            <a:spLocks noGrp="1"/>
          </p:cNvSpPr>
          <p:nvPr>
            <p:ph idx="1" hasCustomPrompt="1"/>
          </p:nvPr>
        </p:nvSpPr>
        <p:spPr>
          <a:xfrm>
            <a:off x="411480" y="1226527"/>
            <a:ext cx="3429000" cy="3368096"/>
          </a:xfrm>
          <a:prstGeom prst="rect">
            <a:avLst/>
          </a:prstGeom>
        </p:spPr>
        <p:txBody>
          <a:bodyPr/>
          <a:lstStyle>
            <a:lvl1pPr marL="154305" indent="-154305">
              <a:buClr>
                <a:schemeClr val="accent1"/>
              </a:buClr>
              <a:buSzPct val="110000"/>
              <a:buFont typeface="Arial" pitchFamily="34" charset="0"/>
              <a:buChar char="•"/>
              <a:defRPr/>
            </a:lvl1pPr>
            <a:lvl2pPr marL="308610" indent="-154305">
              <a:buClr>
                <a:schemeClr val="accent1"/>
              </a:buClr>
              <a:buFont typeface="Arial" pitchFamily="34" charset="0"/>
              <a:buChar char="•"/>
              <a:defRPr sz="1620"/>
            </a:lvl2pPr>
            <a:lvl3pPr marL="462915" indent="-154305">
              <a:buClr>
                <a:schemeClr val="accent1"/>
              </a:buClr>
              <a:buSzPct val="110000"/>
              <a:buFont typeface="Arial" pitchFamily="34" charset="0"/>
              <a:buChar char="•"/>
              <a:defRPr sz="1485">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5" name="Content Placeholder 2"/>
          <p:cNvSpPr>
            <a:spLocks noGrp="1"/>
          </p:cNvSpPr>
          <p:nvPr>
            <p:ph idx="11" hasCustomPrompt="1"/>
          </p:nvPr>
        </p:nvSpPr>
        <p:spPr>
          <a:xfrm>
            <a:off x="4335780" y="1226522"/>
            <a:ext cx="3429000" cy="3368096"/>
          </a:xfrm>
          <a:prstGeom prst="rect">
            <a:avLst/>
          </a:prstGeom>
        </p:spPr>
        <p:txBody>
          <a:bodyPr/>
          <a:lstStyle>
            <a:lvl1pPr marL="154305" indent="-154305">
              <a:buClr>
                <a:schemeClr val="accent1"/>
              </a:buClr>
              <a:buSzPct val="110000"/>
              <a:buFont typeface="Arial" pitchFamily="34" charset="0"/>
              <a:buChar char="•"/>
              <a:defRPr/>
            </a:lvl1pPr>
            <a:lvl2pPr marL="308610" indent="-154305">
              <a:buClr>
                <a:schemeClr val="accent1"/>
              </a:buClr>
              <a:buFont typeface="Arial" pitchFamily="34" charset="0"/>
              <a:buChar char="•"/>
              <a:defRPr sz="1620"/>
            </a:lvl2pPr>
            <a:lvl3pPr marL="468274" indent="-159664">
              <a:buClr>
                <a:schemeClr val="accent1"/>
              </a:buClr>
              <a:buSzPct val="110000"/>
              <a:buFont typeface="Arial" pitchFamily="34" charset="0"/>
              <a:buChar char="•"/>
              <a:defRPr sz="1485">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6" name="Footer Placeholder 1"/>
          <p:cNvSpPr>
            <a:spLocks noGrp="1"/>
          </p:cNvSpPr>
          <p:nvPr>
            <p:ph type="ftr" sz="quarter" idx="3"/>
          </p:nvPr>
        </p:nvSpPr>
        <p:spPr>
          <a:xfrm>
            <a:off x="2824918" y="4778211"/>
            <a:ext cx="2606040" cy="273844"/>
          </a:xfrm>
          <a:prstGeom prst="rect">
            <a:avLst/>
          </a:prstGeom>
        </p:spPr>
        <p:txBody>
          <a:bodyPr vert="horz" lIns="0" tIns="0" rIns="0" bIns="0" rtlCol="0" anchor="ctr" anchorCtr="0"/>
          <a:lstStyle>
            <a:lvl1pPr algn="ctr">
              <a:defRPr sz="540">
                <a:solidFill>
                  <a:srgbClr val="FFFFFF"/>
                </a:solidFill>
                <a:latin typeface="Arila"/>
                <a:cs typeface="Arila"/>
              </a:defRPr>
            </a:lvl1pPr>
          </a:lstStyle>
          <a:p>
            <a:r>
              <a:rPr lang="en-US" dirty="0"/>
              <a:t>Presentation Title</a:t>
            </a:r>
          </a:p>
        </p:txBody>
      </p:sp>
      <p:sp>
        <p:nvSpPr>
          <p:cNvPr id="7" name="Date Placeholder 3"/>
          <p:cNvSpPr>
            <a:spLocks noGrp="1"/>
          </p:cNvSpPr>
          <p:nvPr>
            <p:ph type="dt" sz="half" idx="2"/>
          </p:nvPr>
        </p:nvSpPr>
        <p:spPr>
          <a:xfrm>
            <a:off x="424618" y="4778211"/>
            <a:ext cx="1920240" cy="273844"/>
          </a:xfrm>
          <a:prstGeom prst="rect">
            <a:avLst/>
          </a:prstGeom>
        </p:spPr>
        <p:txBody>
          <a:bodyPr vert="horz" lIns="0" tIns="0" rIns="0" bIns="0" rtlCol="0" anchor="ctr" anchorCtr="0"/>
          <a:lstStyle>
            <a:lvl1pPr algn="l">
              <a:defRPr sz="54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5911018" y="4778211"/>
            <a:ext cx="1920240" cy="273844"/>
          </a:xfrm>
          <a:prstGeom prst="rect">
            <a:avLst/>
          </a:prstGeom>
        </p:spPr>
        <p:txBody>
          <a:bodyPr vert="horz" lIns="0" tIns="0" rIns="0" bIns="0" rtlCol="0" anchor="ctr" anchorCtr="0"/>
          <a:lstStyle>
            <a:lvl1pPr algn="r">
              <a:defRPr sz="54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195522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E111C7-ED65-4E53-B80F-8CA8B6C79B3E}" type="datetime1">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8246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082" y="3305176"/>
            <a:ext cx="6995160" cy="1021556"/>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650082" y="2180035"/>
            <a:ext cx="6995160" cy="1125140"/>
          </a:xfrm>
        </p:spPr>
        <p:txBody>
          <a:bodyPr anchor="b"/>
          <a:lstStyle>
            <a:lvl1pPr marL="0" indent="0">
              <a:buNone/>
              <a:defRPr sz="1800">
                <a:solidFill>
                  <a:schemeClr val="tx1">
                    <a:tint val="7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DCB0F2-9BAE-4E63-A409-375B0BFF32B8}" type="datetime1">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041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833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76621-6F6F-4776-B637-21C81486B56C}" type="datetime1">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05204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11480" y="1151335"/>
            <a:ext cx="3636169"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411480" y="1631156"/>
            <a:ext cx="3636169"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180524" y="1151335"/>
            <a:ext cx="3637598"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180524" y="1631156"/>
            <a:ext cx="3637598"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E14FFB-FB97-4765-8A45-A97C9AA87258}" type="datetime1">
              <a:rPr lang="en-US" smtClean="0"/>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3432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069888-7A11-4CC1-9463-CAAC99F5B51F}" type="datetime1">
              <a:rPr lang="en-US" smtClean="0"/>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57442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A26A76-1084-46C3-B347-3C4334278AC0}" type="datetime1">
              <a:rPr lang="en-US" smtClean="0"/>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04835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481" y="204787"/>
            <a:ext cx="2707482" cy="871538"/>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217545" y="204789"/>
            <a:ext cx="4600575" cy="438983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1481" y="1076327"/>
            <a:ext cx="2707482" cy="351829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86D3EE98-9E63-4BB8-8C78-F9C786021DE1}" type="datetime1">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36418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3059" y="3600450"/>
            <a:ext cx="4937760" cy="425054"/>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613059" y="459581"/>
            <a:ext cx="4937760" cy="308610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613059" y="4025504"/>
            <a:ext cx="4937760" cy="60364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04496308-FC49-4D56-ABFB-DC9D5E91A2D3}" type="datetime1">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603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1480" y="205979"/>
            <a:ext cx="740664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11480" y="1200151"/>
            <a:ext cx="740664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1480" y="4767263"/>
            <a:ext cx="1920240" cy="273844"/>
          </a:xfrm>
          <a:prstGeom prst="rect">
            <a:avLst/>
          </a:prstGeom>
        </p:spPr>
        <p:txBody>
          <a:bodyPr vert="horz" lIns="91440" tIns="45720" rIns="91440" bIns="45720" rtlCol="0" anchor="ctr"/>
          <a:lstStyle>
            <a:lvl1pPr algn="l">
              <a:defRPr sz="1080">
                <a:solidFill>
                  <a:schemeClr val="tx1">
                    <a:tint val="75000"/>
                  </a:schemeClr>
                </a:solidFill>
              </a:defRPr>
            </a:lvl1pPr>
          </a:lstStyle>
          <a:p>
            <a:fld id="{EF804753-2193-4040-9F94-9C0F3F1303CA}" type="datetime1">
              <a:rPr lang="en-US" smtClean="0"/>
              <a:t>8/20/2025</a:t>
            </a:fld>
            <a:endParaRPr lang="en-US"/>
          </a:p>
        </p:txBody>
      </p:sp>
      <p:sp>
        <p:nvSpPr>
          <p:cNvPr id="5" name="Footer Placeholder 4"/>
          <p:cNvSpPr>
            <a:spLocks noGrp="1"/>
          </p:cNvSpPr>
          <p:nvPr>
            <p:ph type="ftr" sz="quarter" idx="3"/>
          </p:nvPr>
        </p:nvSpPr>
        <p:spPr>
          <a:xfrm>
            <a:off x="2811780" y="4767263"/>
            <a:ext cx="260604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897880" y="4767263"/>
            <a:ext cx="1920240" cy="273844"/>
          </a:xfrm>
          <a:prstGeom prst="rect">
            <a:avLst/>
          </a:prstGeom>
        </p:spPr>
        <p:txBody>
          <a:bodyPr vert="horz" lIns="91440" tIns="45720" rIns="91440" bIns="45720" rtlCol="0" anchor="ctr"/>
          <a:lstStyle>
            <a:lvl1pPr algn="r">
              <a:defRPr sz="1080">
                <a:solidFill>
                  <a:schemeClr val="tx1">
                    <a:tint val="75000"/>
                  </a:schemeClr>
                </a:solidFill>
              </a:defRPr>
            </a:lvl1pPr>
          </a:lstStyle>
          <a:p>
            <a:fld id="{127DDC20-79C9-9647-820E-6D40A3D210C3}" type="slidenum">
              <a:rPr lang="en-US" smtClean="0"/>
              <a:pPr/>
              <a:t>‹#›</a:t>
            </a:fld>
            <a:endParaRPr lang="en-US"/>
          </a:p>
        </p:txBody>
      </p:sp>
    </p:spTree>
    <p:extLst>
      <p:ext uri="{BB962C8B-B14F-4D97-AF65-F5344CB8AC3E}">
        <p14:creationId xmlns:p14="http://schemas.microsoft.com/office/powerpoint/2010/main" val="1428394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11480" rtl="0" eaLnBrk="1" latinLnBrk="0" hangingPunct="1">
        <a:spcBef>
          <a:spcPct val="0"/>
        </a:spcBef>
        <a:buNone/>
        <a:defRPr sz="3960" kern="1200">
          <a:solidFill>
            <a:schemeClr val="tx1"/>
          </a:solidFill>
          <a:latin typeface="+mj-lt"/>
          <a:ea typeface="+mj-ea"/>
          <a:cs typeface="+mj-cs"/>
        </a:defRPr>
      </a:lvl1pPr>
    </p:titleStyle>
    <p:body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ro.arcgis.com/en/pro-app/latest/get-started/arcgis-pro-system-requirements.ht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maps/d/edit?mid=10q8FOtqV2enxkcSktZagnJd4XzC2ZA0&amp;usp=shar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s.harvard.edu/faq/how-installing-arcgis-desktop-or-pro-mac-computer" TargetMode="External"/><Relationship Id="rId2" Type="http://schemas.openxmlformats.org/officeDocument/2006/relationships/hyperlink" Target="https://pro.arcgis.com/en/pro-app/latest/get-started/run-pro-on-a-mac.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uca.edu/geography/gi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hyperlink" Target="https://www.argisusers.or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gisynw.github.io/#presentations" TargetMode="External"/><Relationship Id="rId4" Type="http://schemas.openxmlformats.org/officeDocument/2006/relationships/hyperlink" Target="https://2025-swaag-annual-meeting-nmsuges.hub.arcgis.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aag.org/award-index/?view=aag-awards&amp;applicant_types=for-students-and-undergraduate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synw.github.io/geog386/" TargetMode="Externa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s://gisynw.github.io/ssj-376/"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Vl6t-Q9ICRw"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xanedu.com/higher-education/educators/custom-books%20catalog/gis_fundamental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hyperlink" Target="https://sqlserverrider.wordpress.com/tag/raster-graphic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commons.wikimedia.org/wiki/File:Bad_gdop.png" TargetMode="External"/><Relationship Id="rId5" Type="http://schemas.openxmlformats.org/officeDocument/2006/relationships/image" Target="../media/image41.png"/><Relationship Id="rId4" Type="http://schemas.openxmlformats.org/officeDocument/2006/relationships/hyperlink" Target="https://landsat.usgs.gov/landsat-8"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www.esri.com/en-us/what-is-gis/history-of-gis" TargetMode="External"/><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hyperlink" Target="https://en.wikipedia.org/wiki/Geographic_information_system"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commons.wikimedia.org/wiki/File:Bad_gdop.png" TargetMode="External"/><Relationship Id="rId3" Type="http://schemas.openxmlformats.org/officeDocument/2006/relationships/image" Target="../media/image40.jpe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hyperlink" Target="https://landsat.usgs.gov/landsat-8" TargetMode="External"/><Relationship Id="rId10" Type="http://schemas.openxmlformats.org/officeDocument/2006/relationships/hyperlink" Target="https://commons.wikimedia.org/wiki/File:Interspect_UAV_B_3.1.png" TargetMode="External"/><Relationship Id="rId4" Type="http://schemas.openxmlformats.org/officeDocument/2006/relationships/image" Target="../media/image48.png"/><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8" Type="http://schemas.openxmlformats.org/officeDocument/2006/relationships/hyperlink" Target="https://gisynw.github.io/geog-247/" TargetMode="External"/><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hyperlink" Target="https://gisynw.github.io/ssj-30262/" TargetMode="External"/><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www.rst2.org/ties/GENTOOLS/comp_gis.html"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www.gisci.org/" TargetMode="External"/><Relationship Id="rId13" Type="http://schemas.openxmlformats.org/officeDocument/2006/relationships/hyperlink" Target="https://www.esri.com/training/" TargetMode="External"/><Relationship Id="rId3" Type="http://schemas.openxmlformats.org/officeDocument/2006/relationships/image" Target="../media/image61.gif"/><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hyperlink" Target="https://www.asprs.org/" TargetMode="External"/><Relationship Id="rId10" Type="http://schemas.openxmlformats.org/officeDocument/2006/relationships/image" Target="../media/image64.png"/><Relationship Id="rId4" Type="http://schemas.openxmlformats.org/officeDocument/2006/relationships/hyperlink" Target="http://www.aag.org/" TargetMode="External"/><Relationship Id="rId9" Type="http://schemas.openxmlformats.org/officeDocument/2006/relationships/hyperlink" Target="https://www.argisusers.or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gif"/><Relationship Id="rId7" Type="http://schemas.openxmlformats.org/officeDocument/2006/relationships/image" Target="../media/image74.jpeg"/><Relationship Id="rId12"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hyperlink" Target="http://geospatialfieldmethodstanner.blogspot.com/2014/04/field-activity-9-surveying-with-topcon.html" TargetMode="External"/><Relationship Id="rId3" Type="http://schemas.openxmlformats.org/officeDocument/2006/relationships/image" Target="../media/image82.jpeg"/><Relationship Id="rId7" Type="http://schemas.openxmlformats.org/officeDocument/2006/relationships/hyperlink" Target="https://commons.wikimedia.org/wiki/File:Interspect_UAV_B_3.1.png"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50.png"/><Relationship Id="rId4" Type="http://schemas.openxmlformats.org/officeDocument/2006/relationships/image" Target="../media/image83.png"/><Relationship Id="rId9" Type="http://schemas.openxmlformats.org/officeDocument/2006/relationships/hyperlink" Target="https://www.microsoft.com/en-us/p/surface-laptop-3/8VFGGH1R94TM/F29J?activetab=overview&amp;source=googleshopping&amp;OCID=AID2000022_SEM_mRUxj5Qp"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www.wvfrf.org/wvre/map/?scaleid=3&amp;gslid=&amp;index=CUM_INDEX&amp;type=pct"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hyperlink" Target="https://www.arcgis.com/apps/View/index.html?appid=c611813e057f42d78e1c91e08ef44b94"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geods.geography.wisc.edu/"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www.youtube.com/watch?v=BMCyfKzZC5c"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www.mygisjobs.com/" TargetMode="External"/><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www.gisjobs.com/" TargetMode="External"/><Relationship Id="rId5" Type="http://schemas.openxmlformats.org/officeDocument/2006/relationships/image" Target="../media/image90.png"/><Relationship Id="rId4" Type="http://schemas.openxmlformats.org/officeDocument/2006/relationships/hyperlink" Target="http://www.gjc.or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mdpi.com/2078-2489/15/2/10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www.aag.org/cs/publications/special/gist"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esri.com/en-us/about/careers/student-jobs#internship"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mdpi.com/2220-9964/13/3/8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091" y="158778"/>
            <a:ext cx="8001000" cy="1549772"/>
          </a:xfrm>
        </p:spPr>
        <p:txBody>
          <a:bodyPr>
            <a:normAutofit/>
          </a:bodyPr>
          <a:lstStyle/>
          <a:p>
            <a:r>
              <a:rPr lang="en-US" sz="3600" dirty="0" err="1"/>
              <a:t>GEOG</a:t>
            </a:r>
            <a:r>
              <a:rPr lang="en-US" sz="3600" dirty="0"/>
              <a:t> 2475: Geographic Information Systems I</a:t>
            </a:r>
          </a:p>
        </p:txBody>
      </p:sp>
      <p:sp>
        <p:nvSpPr>
          <p:cNvPr id="6" name="Subtitle 2"/>
          <p:cNvSpPr txBox="1">
            <a:spLocks/>
          </p:cNvSpPr>
          <p:nvPr/>
        </p:nvSpPr>
        <p:spPr>
          <a:xfrm>
            <a:off x="1257018" y="2763549"/>
            <a:ext cx="5760720" cy="1171497"/>
          </a:xfrm>
          <a:prstGeom prst="rect">
            <a:avLst/>
          </a:prstGeom>
        </p:spPr>
        <p:txBody>
          <a:bodyPr vert="horz" lIns="82296" tIns="41148" rIns="82296" bIns="41148" rtlCol="0">
            <a:normAutofit fontScale="2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8000" dirty="0">
                <a:solidFill>
                  <a:schemeClr val="tx1"/>
                </a:solidFill>
              </a:rPr>
              <a:t>Yanan Wu, PhD</a:t>
            </a:r>
          </a:p>
          <a:p>
            <a:r>
              <a:rPr lang="en-US" sz="8000" dirty="0">
                <a:solidFill>
                  <a:schemeClr val="tx1"/>
                </a:solidFill>
              </a:rPr>
              <a:t>Assistant Professor</a:t>
            </a:r>
          </a:p>
          <a:p>
            <a:r>
              <a:rPr lang="en-US" sz="8000" dirty="0">
                <a:solidFill>
                  <a:schemeClr val="tx1"/>
                </a:solidFill>
              </a:rPr>
              <a:t>Department of Geography</a:t>
            </a:r>
          </a:p>
          <a:p>
            <a:endParaRPr lang="en-US" sz="2880" dirty="0"/>
          </a:p>
        </p:txBody>
      </p:sp>
      <p:cxnSp>
        <p:nvCxnSpPr>
          <p:cNvPr id="15" name="Straight Connector 14"/>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2072922" y="4416072"/>
            <a:ext cx="279753" cy="48113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C8852E4-0F7F-41A7-9B32-F40B4D3A753B}"/>
              </a:ext>
            </a:extLst>
          </p:cNvPr>
          <p:cNvSpPr txBox="1"/>
          <p:nvPr/>
        </p:nvSpPr>
        <p:spPr>
          <a:xfrm>
            <a:off x="-1" y="1708550"/>
            <a:ext cx="8196091" cy="646331"/>
          </a:xfrm>
          <a:prstGeom prst="rect">
            <a:avLst/>
          </a:prstGeom>
          <a:noFill/>
        </p:spPr>
        <p:txBody>
          <a:bodyPr wrap="square" rtlCol="0">
            <a:spAutoFit/>
          </a:bodyPr>
          <a:lstStyle/>
          <a:p>
            <a:pPr algn="ctr"/>
            <a:r>
              <a:rPr lang="en-US" sz="3600" dirty="0"/>
              <a:t>Lecture 01 Introduction</a:t>
            </a:r>
          </a:p>
        </p:txBody>
      </p:sp>
      <p:pic>
        <p:nvPicPr>
          <p:cNvPr id="13" name="Picture 12" descr="Geography logo">
            <a:extLst>
              <a:ext uri="{FF2B5EF4-FFF2-40B4-BE49-F238E27FC236}">
                <a16:creationId xmlns:a16="http://schemas.microsoft.com/office/drawing/2014/main" id="{AE401581-7A56-448D-8256-F61D9515AE30}"/>
              </a:ext>
            </a:extLst>
          </p:cNvPr>
          <p:cNvPicPr/>
          <p:nvPr/>
        </p:nvPicPr>
        <p:blipFill>
          <a:blip r:embed="rId3"/>
          <a:stretch>
            <a:fillRect/>
          </a:stretch>
        </p:blipFill>
        <p:spPr>
          <a:xfrm>
            <a:off x="152400" y="4275667"/>
            <a:ext cx="5915025" cy="758190"/>
          </a:xfrm>
          <a:prstGeom prst="rect">
            <a:avLst/>
          </a:prstGeom>
        </p:spPr>
      </p:pic>
    </p:spTree>
    <p:extLst>
      <p:ext uri="{BB962C8B-B14F-4D97-AF65-F5344CB8AC3E}">
        <p14:creationId xmlns:p14="http://schemas.microsoft.com/office/powerpoint/2010/main" val="2349219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10</a:t>
            </a:fld>
            <a:endParaRPr lang="en-US"/>
          </a:p>
        </p:txBody>
      </p:sp>
      <p:sp>
        <p:nvSpPr>
          <p:cNvPr id="7" name="Rectangle 1027">
            <a:extLst>
              <a:ext uri="{FF2B5EF4-FFF2-40B4-BE49-F238E27FC236}">
                <a16:creationId xmlns:a16="http://schemas.microsoft.com/office/drawing/2014/main" id="{57AAF2BE-A0B7-4F0B-85C2-A3E4439D9C44}"/>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en-US" sz="2400" dirty="0"/>
              <a:t>Sanborn Historical Map</a:t>
            </a:r>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p:txBody>
      </p:sp>
      <p:pic>
        <p:nvPicPr>
          <p:cNvPr id="6" name="Picture 5">
            <a:extLst>
              <a:ext uri="{FF2B5EF4-FFF2-40B4-BE49-F238E27FC236}">
                <a16:creationId xmlns:a16="http://schemas.microsoft.com/office/drawing/2014/main" id="{E313E708-9460-7DBC-ACAA-1E9FA467571D}"/>
              </a:ext>
            </a:extLst>
          </p:cNvPr>
          <p:cNvPicPr>
            <a:picLocks noChangeAspect="1"/>
          </p:cNvPicPr>
          <p:nvPr/>
        </p:nvPicPr>
        <p:blipFill>
          <a:blip r:embed="rId3"/>
          <a:srcRect r="82205"/>
          <a:stretch>
            <a:fillRect/>
          </a:stretch>
        </p:blipFill>
        <p:spPr>
          <a:xfrm>
            <a:off x="302741" y="2042598"/>
            <a:ext cx="1559685" cy="1860928"/>
          </a:xfrm>
          <a:prstGeom prst="rect">
            <a:avLst/>
          </a:prstGeom>
        </p:spPr>
      </p:pic>
      <p:pic>
        <p:nvPicPr>
          <p:cNvPr id="8" name="Picture 7">
            <a:extLst>
              <a:ext uri="{FF2B5EF4-FFF2-40B4-BE49-F238E27FC236}">
                <a16:creationId xmlns:a16="http://schemas.microsoft.com/office/drawing/2014/main" id="{32BBB0F7-4FE4-2E43-EC5D-67EADE7FD163}"/>
              </a:ext>
            </a:extLst>
          </p:cNvPr>
          <p:cNvPicPr>
            <a:picLocks noChangeAspect="1"/>
          </p:cNvPicPr>
          <p:nvPr/>
        </p:nvPicPr>
        <p:blipFill>
          <a:blip r:embed="rId3"/>
          <a:srcRect l="39042" r="40750"/>
          <a:stretch>
            <a:fillRect/>
          </a:stretch>
        </p:blipFill>
        <p:spPr>
          <a:xfrm>
            <a:off x="2159464" y="2042598"/>
            <a:ext cx="1684675" cy="1770092"/>
          </a:xfrm>
          <a:prstGeom prst="rect">
            <a:avLst/>
          </a:prstGeom>
        </p:spPr>
      </p:pic>
      <p:pic>
        <p:nvPicPr>
          <p:cNvPr id="9" name="Picture 8">
            <a:extLst>
              <a:ext uri="{FF2B5EF4-FFF2-40B4-BE49-F238E27FC236}">
                <a16:creationId xmlns:a16="http://schemas.microsoft.com/office/drawing/2014/main" id="{A9C609DB-C691-27B2-13DB-D50241A6D6C1}"/>
              </a:ext>
            </a:extLst>
          </p:cNvPr>
          <p:cNvPicPr>
            <a:picLocks noChangeAspect="1"/>
          </p:cNvPicPr>
          <p:nvPr/>
        </p:nvPicPr>
        <p:blipFill>
          <a:blip r:embed="rId3"/>
          <a:srcRect l="58981" r="20811"/>
          <a:stretch>
            <a:fillRect/>
          </a:stretch>
        </p:blipFill>
        <p:spPr>
          <a:xfrm>
            <a:off x="4069887" y="2042597"/>
            <a:ext cx="1731348" cy="1770091"/>
          </a:xfrm>
          <a:prstGeom prst="rect">
            <a:avLst/>
          </a:prstGeom>
        </p:spPr>
      </p:pic>
      <p:pic>
        <p:nvPicPr>
          <p:cNvPr id="10" name="Picture 9">
            <a:extLst>
              <a:ext uri="{FF2B5EF4-FFF2-40B4-BE49-F238E27FC236}">
                <a16:creationId xmlns:a16="http://schemas.microsoft.com/office/drawing/2014/main" id="{6BB54406-07E3-BF92-0E47-0A44F05B140D}"/>
              </a:ext>
            </a:extLst>
          </p:cNvPr>
          <p:cNvPicPr>
            <a:picLocks noChangeAspect="1"/>
          </p:cNvPicPr>
          <p:nvPr/>
        </p:nvPicPr>
        <p:blipFill>
          <a:blip r:embed="rId3"/>
          <a:srcRect l="78811"/>
          <a:stretch>
            <a:fillRect/>
          </a:stretch>
        </p:blipFill>
        <p:spPr>
          <a:xfrm>
            <a:off x="5897880" y="2042598"/>
            <a:ext cx="1613385" cy="1770092"/>
          </a:xfrm>
          <a:prstGeom prst="rect">
            <a:avLst/>
          </a:prstGeom>
        </p:spPr>
      </p:pic>
    </p:spTree>
    <p:extLst>
      <p:ext uri="{BB962C8B-B14F-4D97-AF65-F5344CB8AC3E}">
        <p14:creationId xmlns:p14="http://schemas.microsoft.com/office/powerpoint/2010/main" val="42895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About you</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11</a:t>
            </a:fld>
            <a:endParaRPr lang="en-US"/>
          </a:p>
        </p:txBody>
      </p:sp>
      <p:sp>
        <p:nvSpPr>
          <p:cNvPr id="3" name="Rectangle 1027">
            <a:extLst>
              <a:ext uri="{FF2B5EF4-FFF2-40B4-BE49-F238E27FC236}">
                <a16:creationId xmlns:a16="http://schemas.microsoft.com/office/drawing/2014/main" id="{A7A860E1-7EF7-42D9-969A-5DD5BFC52179}"/>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lnSpc>
                <a:spcPct val="200000"/>
              </a:lnSpc>
            </a:pPr>
            <a:r>
              <a:rPr lang="en-US" sz="2400" dirty="0"/>
              <a:t>Your background (e.g., name, major)</a:t>
            </a:r>
          </a:p>
          <a:p>
            <a:pPr>
              <a:lnSpc>
                <a:spcPct val="200000"/>
              </a:lnSpc>
            </a:pPr>
            <a:r>
              <a:rPr lang="en-US" sz="2400" dirty="0"/>
              <a:t>Share something from your summer break</a:t>
            </a:r>
          </a:p>
          <a:p>
            <a:pPr>
              <a:lnSpc>
                <a:spcPct val="200000"/>
              </a:lnSpc>
            </a:pPr>
            <a:r>
              <a:rPr lang="en-US" sz="2400" dirty="0">
                <a:ea typeface="ＭＳ Ｐゴシック"/>
              </a:rPr>
              <a:t>What relevant experience do you have with GIS?</a:t>
            </a:r>
          </a:p>
          <a:p>
            <a:pPr>
              <a:lnSpc>
                <a:spcPct val="200000"/>
              </a:lnSpc>
            </a:pPr>
            <a:r>
              <a:rPr lang="en-US" sz="2400" dirty="0"/>
              <a:t>What are your expectations for this course?</a:t>
            </a:r>
          </a:p>
          <a:p>
            <a:pPr>
              <a:buFont typeface="Courier New" panose="02070309020205020404" pitchFamily="49" charset="0"/>
              <a:buChar char="o"/>
            </a:pPr>
            <a:endParaRPr lang="en-US" altLang="en-US" sz="2400" dirty="0"/>
          </a:p>
        </p:txBody>
      </p:sp>
    </p:spTree>
    <p:extLst>
      <p:ext uri="{BB962C8B-B14F-4D97-AF65-F5344CB8AC3E}">
        <p14:creationId xmlns:p14="http://schemas.microsoft.com/office/powerpoint/2010/main" val="3967251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Book</a:t>
            </a:r>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r>
              <a:rPr lang="en-US" sz="2160" b="0" i="1" u="none" strike="noStrike" baseline="0" dirty="0">
                <a:solidFill>
                  <a:srgbClr val="000000"/>
                </a:solidFill>
              </a:rPr>
              <a:t>GIS Fundamentals </a:t>
            </a:r>
            <a:r>
              <a:rPr lang="en-US" sz="2160" b="0" i="0" u="none" strike="noStrike" baseline="0" dirty="0">
                <a:solidFill>
                  <a:srgbClr val="000000"/>
                </a:solidFill>
              </a:rPr>
              <a:t>by Paul </a:t>
            </a:r>
            <a:r>
              <a:rPr lang="en-US" sz="2160" b="0" i="0" u="none" strike="noStrike" baseline="0" dirty="0" err="1">
                <a:solidFill>
                  <a:srgbClr val="000000"/>
                </a:solidFill>
              </a:rPr>
              <a:t>Bolstad</a:t>
            </a:r>
            <a:r>
              <a:rPr lang="en-US" sz="2160" b="0" i="0" u="none" strike="noStrike" baseline="0" dirty="0">
                <a:solidFill>
                  <a:srgbClr val="000000"/>
                </a:solidFill>
              </a:rPr>
              <a:t> (ISBN-10: 978-0971764736; ISBN-13: 0971764735) </a:t>
            </a:r>
          </a:p>
          <a:p>
            <a:pPr>
              <a:buFont typeface="Wingdings" panose="05000000000000000000" pitchFamily="2" charset="2"/>
              <a:buChar char="ü"/>
            </a:pPr>
            <a:endParaRPr lang="en-US" sz="2160" b="0" i="1" u="none" strike="noStrike" baseline="0" dirty="0">
              <a:solidFill>
                <a:srgbClr val="00000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12</a:t>
            </a:fld>
            <a:endParaRPr lang="en-US"/>
          </a:p>
        </p:txBody>
      </p:sp>
      <p:pic>
        <p:nvPicPr>
          <p:cNvPr id="7" name="Picture 6" descr="GIS Fundamental book">
            <a:extLst>
              <a:ext uri="{FF2B5EF4-FFF2-40B4-BE49-F238E27FC236}">
                <a16:creationId xmlns:a16="http://schemas.microsoft.com/office/drawing/2014/main" id="{BBB4F823-C28D-40F2-B51C-B92EF4E8163F}"/>
              </a:ext>
            </a:extLst>
          </p:cNvPr>
          <p:cNvPicPr>
            <a:picLocks noChangeAspect="1"/>
          </p:cNvPicPr>
          <p:nvPr/>
        </p:nvPicPr>
        <p:blipFill>
          <a:blip r:embed="rId3"/>
          <a:stretch>
            <a:fillRect/>
          </a:stretch>
        </p:blipFill>
        <p:spPr>
          <a:xfrm>
            <a:off x="3419475" y="2126573"/>
            <a:ext cx="2135601" cy="2852061"/>
          </a:xfrm>
          <a:prstGeom prst="rect">
            <a:avLst/>
          </a:prstGeom>
        </p:spPr>
      </p:pic>
    </p:spTree>
    <p:extLst>
      <p:ext uri="{BB962C8B-B14F-4D97-AF65-F5344CB8AC3E}">
        <p14:creationId xmlns:p14="http://schemas.microsoft.com/office/powerpoint/2010/main" val="1945642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Book</a:t>
            </a:r>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r>
              <a:rPr lang="en-US" sz="2160" b="0" i="1" u="none" strike="noStrike" baseline="0" dirty="0">
                <a:solidFill>
                  <a:srgbClr val="000000"/>
                </a:solidFill>
              </a:rPr>
              <a:t>Discovering GIS and ArcGIS Pro </a:t>
            </a:r>
            <a:r>
              <a:rPr lang="en-US" sz="2160" b="0" i="0" u="none" strike="noStrike" baseline="0" dirty="0">
                <a:solidFill>
                  <a:srgbClr val="000000"/>
                </a:solidFill>
              </a:rPr>
              <a:t>by Bradley A. </a:t>
            </a:r>
            <a:r>
              <a:rPr lang="en-US" sz="2160" b="0" i="0" u="none" strike="noStrike" baseline="0" dirty="0" err="1">
                <a:solidFill>
                  <a:srgbClr val="000000"/>
                </a:solidFill>
              </a:rPr>
              <a:t>Shellito</a:t>
            </a:r>
            <a:r>
              <a:rPr lang="en-US" sz="2160" b="0" i="0" u="none" strike="noStrike" baseline="0" dirty="0">
                <a:solidFill>
                  <a:srgbClr val="000000"/>
                </a:solidFill>
              </a:rPr>
              <a:t> (ISBN-10: </a:t>
            </a:r>
            <a:r>
              <a:rPr lang="en-US" sz="2160" b="0" i="0" u="none" strike="noStrike" baseline="0" dirty="0" err="1">
                <a:solidFill>
                  <a:srgbClr val="000000"/>
                </a:solidFill>
              </a:rPr>
              <a:t>131923075X</a:t>
            </a:r>
            <a:r>
              <a:rPr lang="en-US" sz="2160" b="0" i="0" u="none" strike="noStrike" baseline="0" dirty="0">
                <a:solidFill>
                  <a:srgbClr val="000000"/>
                </a:solidFill>
              </a:rPr>
              <a:t>; ISBN-13: 978-1319230753) </a:t>
            </a:r>
          </a:p>
          <a:p>
            <a:pPr algn="l"/>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endParaRPr lang="en-US" sz="2160" b="0" i="0" u="none" strike="noStrike" baseline="0" dirty="0">
              <a:solidFill>
                <a:srgbClr val="000000"/>
              </a:solidFill>
            </a:endParaRPr>
          </a:p>
          <a:p>
            <a:pPr>
              <a:buFont typeface="Wingdings" panose="05000000000000000000" pitchFamily="2" charset="2"/>
              <a:buChar char="ü"/>
            </a:pPr>
            <a:endParaRPr lang="en-US" sz="2160" b="0" i="1" u="none" strike="noStrike" baseline="0" dirty="0">
              <a:solidFill>
                <a:srgbClr val="00000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13</a:t>
            </a:fld>
            <a:endParaRPr lang="en-US"/>
          </a:p>
        </p:txBody>
      </p:sp>
      <p:pic>
        <p:nvPicPr>
          <p:cNvPr id="8" name="Picture 7" descr="Book: Discovering GIS and ArcGIS Pro ">
            <a:extLst>
              <a:ext uri="{FF2B5EF4-FFF2-40B4-BE49-F238E27FC236}">
                <a16:creationId xmlns:a16="http://schemas.microsoft.com/office/drawing/2014/main" id="{AD197A60-DCFC-3530-60CF-9CC1DE79A27A}"/>
              </a:ext>
            </a:extLst>
          </p:cNvPr>
          <p:cNvPicPr>
            <a:picLocks noChangeAspect="1"/>
          </p:cNvPicPr>
          <p:nvPr/>
        </p:nvPicPr>
        <p:blipFill>
          <a:blip r:embed="rId3"/>
          <a:stretch>
            <a:fillRect/>
          </a:stretch>
        </p:blipFill>
        <p:spPr>
          <a:xfrm>
            <a:off x="3050412" y="2253157"/>
            <a:ext cx="2128775" cy="2725477"/>
          </a:xfrm>
          <a:prstGeom prst="rect">
            <a:avLst/>
          </a:prstGeom>
        </p:spPr>
      </p:pic>
    </p:spTree>
    <p:extLst>
      <p:ext uri="{BB962C8B-B14F-4D97-AF65-F5344CB8AC3E}">
        <p14:creationId xmlns:p14="http://schemas.microsoft.com/office/powerpoint/2010/main" val="3080225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Book</a:t>
            </a:r>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r>
              <a:rPr lang="en-US" sz="2160" b="0" i="1" u="none" strike="noStrike" baseline="0" dirty="0">
                <a:solidFill>
                  <a:srgbClr val="000000"/>
                </a:solidFill>
              </a:rPr>
              <a:t>Principles of Map Design </a:t>
            </a:r>
            <a:r>
              <a:rPr lang="en-US" sz="2160" b="0" i="0" u="none" strike="noStrike" baseline="0" dirty="0">
                <a:solidFill>
                  <a:srgbClr val="000000"/>
                </a:solidFill>
              </a:rPr>
              <a:t>by Judith A. Tyner. (ISBN 978-1-60623-544-7, 978-1-4625-1712-1) </a:t>
            </a:r>
          </a:p>
          <a:p>
            <a:pPr>
              <a:buFont typeface="Wingdings" panose="05000000000000000000" pitchFamily="2" charset="2"/>
              <a:buChar char="ü"/>
            </a:pPr>
            <a:endParaRPr lang="en-US" sz="2160" b="0" i="1" u="none" strike="noStrike" baseline="0" dirty="0">
              <a:solidFill>
                <a:srgbClr val="00000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14</a:t>
            </a:fld>
            <a:endParaRPr lang="en-US"/>
          </a:p>
        </p:txBody>
      </p:sp>
      <p:pic>
        <p:nvPicPr>
          <p:cNvPr id="8" name="Picture 7" descr="Book: Principles of MAP DESIGN">
            <a:extLst>
              <a:ext uri="{FF2B5EF4-FFF2-40B4-BE49-F238E27FC236}">
                <a16:creationId xmlns:a16="http://schemas.microsoft.com/office/drawing/2014/main" id="{C6EF8912-133E-F065-6370-189BD956401D}"/>
              </a:ext>
            </a:extLst>
          </p:cNvPr>
          <p:cNvPicPr>
            <a:picLocks noChangeAspect="1"/>
          </p:cNvPicPr>
          <p:nvPr/>
        </p:nvPicPr>
        <p:blipFill>
          <a:blip r:embed="rId3"/>
          <a:stretch>
            <a:fillRect/>
          </a:stretch>
        </p:blipFill>
        <p:spPr>
          <a:xfrm>
            <a:off x="3024476" y="2194239"/>
            <a:ext cx="2000502" cy="2846868"/>
          </a:xfrm>
          <a:prstGeom prst="rect">
            <a:avLst/>
          </a:prstGeom>
        </p:spPr>
      </p:pic>
    </p:spTree>
    <p:extLst>
      <p:ext uri="{BB962C8B-B14F-4D97-AF65-F5344CB8AC3E}">
        <p14:creationId xmlns:p14="http://schemas.microsoft.com/office/powerpoint/2010/main" val="2820447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15</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Windows system</a:t>
            </a:r>
          </a:p>
          <a:p>
            <a:pPr lvl="1">
              <a:buFont typeface="Wingdings" panose="05000000000000000000" pitchFamily="2" charset="2"/>
              <a:buChar char="ü"/>
            </a:pPr>
            <a:r>
              <a:rPr lang="en-US" sz="2240" dirty="0">
                <a:latin typeface="Avenir Next W01"/>
              </a:rPr>
              <a:t>Software requirement: </a:t>
            </a:r>
            <a:r>
              <a:rPr lang="en-US" sz="2240" i="0" dirty="0">
                <a:effectLst/>
                <a:latin typeface="Avenir Next W01"/>
              </a:rPr>
              <a:t>Microsoft .NET</a:t>
            </a:r>
          </a:p>
          <a:p>
            <a:pPr lvl="1">
              <a:buFont typeface="Wingdings" panose="05000000000000000000" pitchFamily="2" charset="2"/>
              <a:buChar char="ü"/>
            </a:pPr>
            <a:r>
              <a:rPr lang="en-US" altLang="en-US" sz="2240" dirty="0"/>
              <a:t>Hardware requirement: </a:t>
            </a:r>
            <a:r>
              <a:rPr lang="en-US" altLang="en-US" sz="2240" dirty="0">
                <a:hlinkClick r:id="rId3"/>
              </a:rPr>
              <a:t>https://pro.arcgis.com/en/pro-app/latest/get-started/arcgis-pro-system-requirements.htm</a:t>
            </a:r>
            <a:r>
              <a:rPr lang="en-US" altLang="en-US" sz="2240" dirty="0"/>
              <a:t> </a:t>
            </a:r>
          </a:p>
          <a:p>
            <a:pPr>
              <a:buFont typeface="Courier New" panose="02070309020205020404" pitchFamily="49" charset="0"/>
              <a:buChar char="o"/>
            </a:pPr>
            <a:endParaRPr lang="en-US" altLang="en-US" sz="2600" dirty="0"/>
          </a:p>
        </p:txBody>
      </p:sp>
    </p:spTree>
    <p:extLst>
      <p:ext uri="{BB962C8B-B14F-4D97-AF65-F5344CB8AC3E}">
        <p14:creationId xmlns:p14="http://schemas.microsoft.com/office/powerpoint/2010/main" val="146325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fontScale="92500"/>
          </a:bodyPr>
          <a:lstStyle/>
          <a:p>
            <a:pPr>
              <a:buFont typeface="Courier New" panose="02070309020205020404" pitchFamily="49" charset="0"/>
              <a:buChar char="o"/>
            </a:pPr>
            <a:r>
              <a:rPr lang="en-US" altLang="en-US" sz="2400" dirty="0">
                <a:solidFill>
                  <a:srgbClr val="7030A0"/>
                </a:solidFill>
              </a:rPr>
              <a:t>Course Structure (4-credit)</a:t>
            </a:r>
          </a:p>
          <a:p>
            <a:pPr lvl="1">
              <a:buFont typeface="Wingdings" panose="05000000000000000000" pitchFamily="2" charset="2"/>
              <a:buChar char="ü"/>
            </a:pPr>
            <a:r>
              <a:rPr lang="en-US" altLang="en-US" sz="2160" dirty="0"/>
              <a:t>Lecture (</a:t>
            </a:r>
            <a:r>
              <a:rPr lang="en-US" altLang="en-US" sz="2160" dirty="0">
                <a:solidFill>
                  <a:srgbClr val="FF0000"/>
                </a:solidFill>
              </a:rPr>
              <a:t>TR 10:50- 12:05 pm</a:t>
            </a:r>
            <a:r>
              <a:rPr lang="en-US" altLang="en-US" sz="2160" dirty="0"/>
              <a:t>)</a:t>
            </a:r>
          </a:p>
          <a:p>
            <a:pPr lvl="2">
              <a:buFont typeface="Arial" panose="020B0604020202020204" pitchFamily="34" charset="0"/>
              <a:buChar char="•"/>
            </a:pPr>
            <a:r>
              <a:rPr lang="en-US" altLang="en-US" sz="1800" dirty="0"/>
              <a:t>Interactive and inclusive environment</a:t>
            </a:r>
          </a:p>
          <a:p>
            <a:pPr lvl="2">
              <a:buFont typeface="Arial" panose="020B0604020202020204" pitchFamily="34" charset="0"/>
              <a:buChar char="•"/>
            </a:pPr>
            <a:r>
              <a:rPr lang="en-US" altLang="en-US" sz="1800" dirty="0"/>
              <a:t>Feel free at any time during lecture to ask a question and make a comment</a:t>
            </a:r>
          </a:p>
          <a:p>
            <a:pPr lvl="2">
              <a:buFont typeface="Arial" panose="020B0604020202020204" pitchFamily="34" charset="0"/>
              <a:buChar char="•"/>
            </a:pPr>
            <a:r>
              <a:rPr lang="en-US" altLang="en-US" sz="1800" dirty="0">
                <a:solidFill>
                  <a:srgbClr val="FF0000"/>
                </a:solidFill>
              </a:rPr>
              <a:t>Lecture will be recorded and delivered to the students if necessary</a:t>
            </a:r>
          </a:p>
          <a:p>
            <a:pPr lvl="1">
              <a:buFont typeface="Wingdings" panose="05000000000000000000" pitchFamily="2" charset="2"/>
              <a:buChar char="ü"/>
            </a:pPr>
            <a:r>
              <a:rPr lang="en-US" altLang="en-US" sz="2160" dirty="0"/>
              <a:t>Lab exercise (</a:t>
            </a:r>
            <a:r>
              <a:rPr lang="en-US" altLang="en-US" sz="2160" dirty="0">
                <a:solidFill>
                  <a:srgbClr val="FF0000"/>
                </a:solidFill>
              </a:rPr>
              <a:t>TR: 12:15- 1:30 pm</a:t>
            </a:r>
            <a:r>
              <a:rPr lang="en-US" altLang="en-US" sz="2160" dirty="0"/>
              <a:t>)</a:t>
            </a:r>
          </a:p>
          <a:p>
            <a:pPr lvl="2">
              <a:buFont typeface="Arial" panose="020B0604020202020204" pitchFamily="34" charset="0"/>
              <a:buChar char="•"/>
            </a:pPr>
            <a:r>
              <a:rPr lang="en-US" altLang="en-US" sz="1800" dirty="0"/>
              <a:t>Work individually on the in-class exercise</a:t>
            </a:r>
          </a:p>
          <a:p>
            <a:pPr lvl="2">
              <a:buFont typeface="Arial" panose="020B0604020202020204" pitchFamily="34" charset="0"/>
              <a:buChar char="•"/>
            </a:pPr>
            <a:r>
              <a:rPr lang="en-US" altLang="en-US" sz="1800" dirty="0"/>
              <a:t>Guidance will be provided; demonstration will be provided if necessary</a:t>
            </a:r>
          </a:p>
          <a:p>
            <a:pPr lvl="2">
              <a:buFont typeface="Arial" panose="020B0604020202020204" pitchFamily="34" charset="0"/>
              <a:buChar char="•"/>
            </a:pPr>
            <a:r>
              <a:rPr lang="en-US" altLang="en-US" sz="1800" dirty="0"/>
              <a:t>When submit exercise, </a:t>
            </a:r>
            <a:r>
              <a:rPr lang="en-US" altLang="en-US" sz="1800" dirty="0">
                <a:solidFill>
                  <a:srgbClr val="FF0000"/>
                </a:solidFill>
              </a:rPr>
              <a:t>copy questions in the lab and provide answers in a word file</a:t>
            </a:r>
          </a:p>
          <a:p>
            <a:pPr lvl="2">
              <a:buFont typeface="Arial" panose="020B0604020202020204" pitchFamily="34" charset="0"/>
              <a:buChar char="•"/>
            </a:pPr>
            <a:r>
              <a:rPr lang="en-US" altLang="en-US" sz="1800" dirty="0"/>
              <a:t>Feel free at any time to ask a question</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16</a:t>
            </a:fld>
            <a:endParaRPr lang="en-US"/>
          </a:p>
        </p:txBody>
      </p:sp>
    </p:spTree>
    <p:extLst>
      <p:ext uri="{BB962C8B-B14F-4D97-AF65-F5344CB8AC3E}">
        <p14:creationId xmlns:p14="http://schemas.microsoft.com/office/powerpoint/2010/main" val="3985390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17</a:t>
            </a:fld>
            <a:endParaRPr lang="en-US"/>
          </a:p>
        </p:txBody>
      </p:sp>
      <p:sp>
        <p:nvSpPr>
          <p:cNvPr id="8" name="Rectangle 1027">
            <a:extLst>
              <a:ext uri="{FF2B5EF4-FFF2-40B4-BE49-F238E27FC236}">
                <a16:creationId xmlns:a16="http://schemas.microsoft.com/office/drawing/2014/main" id="{9B50EC7D-1990-45FB-B234-924424D0F885}"/>
              </a:ext>
            </a:extLst>
          </p:cNvPr>
          <p:cNvSpPr txBox="1">
            <a:spLocks noChangeArrowheads="1"/>
          </p:cNvSpPr>
          <p:nvPr/>
        </p:nvSpPr>
        <p:spPr>
          <a:xfrm>
            <a:off x="313038" y="1017985"/>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marL="308610" lvl="1" indent="-308610">
              <a:lnSpc>
                <a:spcPct val="90000"/>
              </a:lnSpc>
              <a:buFont typeface="Courier New" panose="02070309020205020404" pitchFamily="49" charset="0"/>
              <a:buChar char="o"/>
            </a:pPr>
            <a:r>
              <a:rPr lang="en-US" altLang="en-US" sz="2200" dirty="0">
                <a:solidFill>
                  <a:srgbClr val="7030A0"/>
                </a:solidFill>
              </a:rPr>
              <a:t>Course Structure</a:t>
            </a:r>
          </a:p>
          <a:p>
            <a:pPr lvl="1">
              <a:buFont typeface="Wingdings" panose="05000000000000000000" pitchFamily="2" charset="2"/>
              <a:buChar char="ü"/>
            </a:pPr>
            <a:r>
              <a:rPr lang="en-US" altLang="en-US" dirty="0"/>
              <a:t>Exam</a:t>
            </a:r>
          </a:p>
          <a:p>
            <a:pPr lvl="2">
              <a:buFont typeface="Arial" panose="020B0604020202020204" pitchFamily="34" charset="0"/>
              <a:buChar char="•"/>
            </a:pPr>
            <a:r>
              <a:rPr lang="en-US" altLang="en-US" sz="1800" dirty="0"/>
              <a:t>Middle exam delivery on blackboard</a:t>
            </a:r>
          </a:p>
          <a:p>
            <a:pPr lvl="3">
              <a:buFont typeface="Arial" panose="020B0604020202020204" pitchFamily="34" charset="0"/>
              <a:buChar char="•"/>
            </a:pPr>
            <a:r>
              <a:rPr lang="en-US" altLang="en-US" sz="1440" dirty="0"/>
              <a:t>Multiple choice, true/false, and short answers</a:t>
            </a:r>
          </a:p>
          <a:p>
            <a:pPr lvl="2">
              <a:buFont typeface="Arial" panose="020B0604020202020204" pitchFamily="34" charset="0"/>
              <a:buChar char="•"/>
            </a:pPr>
            <a:r>
              <a:rPr lang="en-US" altLang="en-US" sz="1800" dirty="0">
                <a:solidFill>
                  <a:srgbClr val="FF0000"/>
                </a:solidFill>
              </a:rPr>
              <a:t>Exam time is specified, may be different with the University one</a:t>
            </a:r>
          </a:p>
          <a:p>
            <a:pPr lvl="2">
              <a:buFont typeface="Arial" panose="020B0604020202020204" pitchFamily="34" charset="0"/>
              <a:buChar char="•"/>
            </a:pPr>
            <a:r>
              <a:rPr lang="en-US" altLang="en-US" sz="1800" dirty="0">
                <a:solidFill>
                  <a:srgbClr val="FF0000"/>
                </a:solidFill>
              </a:rPr>
              <a:t>One page and one side of A4 cheat sheet is allowed</a:t>
            </a:r>
          </a:p>
          <a:p>
            <a:pPr lvl="1">
              <a:buFont typeface="Wingdings" panose="05000000000000000000" pitchFamily="2" charset="2"/>
              <a:buChar char="ü"/>
            </a:pPr>
            <a:r>
              <a:rPr lang="en-US" altLang="en-US" dirty="0"/>
              <a:t>Final project</a:t>
            </a:r>
          </a:p>
          <a:p>
            <a:pPr lvl="2">
              <a:buFont typeface="Arial" panose="020B0604020202020204" pitchFamily="34" charset="0"/>
              <a:buChar char="•"/>
            </a:pPr>
            <a:r>
              <a:rPr lang="en-US" altLang="en-US" sz="1800" dirty="0">
                <a:solidFill>
                  <a:srgbClr val="FF0000"/>
                </a:solidFill>
              </a:rPr>
              <a:t>For 4-credit version of this course only</a:t>
            </a:r>
          </a:p>
          <a:p>
            <a:pPr lvl="2">
              <a:buFont typeface="Arial" panose="020B0604020202020204" pitchFamily="34" charset="0"/>
              <a:buChar char="•"/>
            </a:pPr>
            <a:r>
              <a:rPr lang="en-US" altLang="en-US" sz="1800" dirty="0"/>
              <a:t>Design your own research, get your own data, process the data, generate maps, and write a final report</a:t>
            </a:r>
          </a:p>
          <a:p>
            <a:pPr lvl="2">
              <a:buFont typeface="Arial" panose="020B0604020202020204" pitchFamily="34" charset="0"/>
              <a:buChar char="•"/>
            </a:pPr>
            <a:r>
              <a:rPr lang="en-US" altLang="en-US" sz="1800" dirty="0">
                <a:solidFill>
                  <a:srgbClr val="FF0000"/>
                </a:solidFill>
              </a:rPr>
              <a:t>You can refer to the previous exercise to get help</a:t>
            </a:r>
          </a:p>
          <a:p>
            <a:pPr marL="822960" lvl="2" indent="0">
              <a:buFont typeface="Arial"/>
              <a:buNone/>
            </a:pPr>
            <a:endParaRPr lang="en-US" altLang="en-US" sz="1800" dirty="0"/>
          </a:p>
        </p:txBody>
      </p:sp>
    </p:spTree>
    <p:extLst>
      <p:ext uri="{BB962C8B-B14F-4D97-AF65-F5344CB8AC3E}">
        <p14:creationId xmlns:p14="http://schemas.microsoft.com/office/powerpoint/2010/main" val="3479574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7F948-1391-C507-138A-202C908F730A}"/>
            </a:ext>
          </a:extLst>
        </p:cNvPr>
        <p:cNvGrpSpPr/>
        <p:nvPr/>
      </p:nvGrpSpPr>
      <p:grpSpPr>
        <a:xfrm>
          <a:off x="0" y="0"/>
          <a:ext cx="0" cy="0"/>
          <a:chOff x="0" y="0"/>
          <a:chExt cx="0" cy="0"/>
        </a:xfrm>
      </p:grpSpPr>
      <p:sp>
        <p:nvSpPr>
          <p:cNvPr id="56323" name="Rectangle 1027">
            <a:extLst>
              <a:ext uri="{FF2B5EF4-FFF2-40B4-BE49-F238E27FC236}">
                <a16:creationId xmlns:a16="http://schemas.microsoft.com/office/drawing/2014/main" id="{F8EB9F21-6859-61F0-7E60-777B73960CBA}"/>
              </a:ext>
            </a:extLst>
          </p:cNvPr>
          <p:cNvSpPr>
            <a:spLocks noGrp="1" noChangeArrowheads="1"/>
          </p:cNvSpPr>
          <p:nvPr>
            <p:ph type="body" idx="1"/>
          </p:nvPr>
        </p:nvSpPr>
        <p:spPr>
          <a:xfrm>
            <a:off x="302741" y="1029962"/>
            <a:ext cx="7679724" cy="3886200"/>
          </a:xfrm>
        </p:spPr>
        <p:txBody>
          <a:bodyPr>
            <a:normAutofit fontScale="92500" lnSpcReduction="20000"/>
          </a:bodyPr>
          <a:lstStyle/>
          <a:p>
            <a:pPr>
              <a:buFont typeface="Courier New" panose="02070309020205020404" pitchFamily="49" charset="0"/>
              <a:buChar char="o"/>
            </a:pPr>
            <a:r>
              <a:rPr lang="en-US" sz="2400" dirty="0">
                <a:solidFill>
                  <a:srgbClr val="7030A0"/>
                </a:solidFill>
              </a:rPr>
              <a:t>Oct. 13-17</a:t>
            </a:r>
            <a:endParaRPr lang="en-US" altLang="en-US" sz="2400" dirty="0">
              <a:solidFill>
                <a:srgbClr val="7030A0"/>
              </a:solidFill>
            </a:endParaRPr>
          </a:p>
          <a:p>
            <a:pPr lvl="1">
              <a:buFont typeface="Wingdings" panose="05000000000000000000" pitchFamily="2" charset="2"/>
              <a:buChar char="ü"/>
            </a:pPr>
            <a:r>
              <a:rPr lang="en-US" sz="1800" dirty="0"/>
              <a:t>Arkansas GIS User Forum: no class &amp; lab</a:t>
            </a:r>
          </a:p>
          <a:p>
            <a:pPr marL="308610" lvl="1" indent="-308610">
              <a:buFont typeface="Courier New" panose="02070309020205020404" pitchFamily="49" charset="0"/>
              <a:buChar char="o"/>
            </a:pPr>
            <a:r>
              <a:rPr lang="en-US" sz="2400" dirty="0">
                <a:solidFill>
                  <a:srgbClr val="7030A0"/>
                </a:solidFill>
              </a:rPr>
              <a:t>Oct. 20-24</a:t>
            </a:r>
          </a:p>
          <a:p>
            <a:pPr lvl="1">
              <a:buFont typeface="Wingdings" panose="05000000000000000000" pitchFamily="2" charset="2"/>
              <a:buChar char="ü"/>
            </a:pPr>
            <a:r>
              <a:rPr lang="en-US" altLang="en-US" sz="1800" dirty="0"/>
              <a:t>Midterm and project proposal</a:t>
            </a:r>
          </a:p>
          <a:p>
            <a:pPr marL="308610" lvl="1" indent="-308610">
              <a:buFont typeface="Courier New" panose="02070309020205020404" pitchFamily="49" charset="0"/>
              <a:buChar char="o"/>
            </a:pPr>
            <a:r>
              <a:rPr lang="en-US" sz="2400" dirty="0">
                <a:solidFill>
                  <a:srgbClr val="7030A0"/>
                </a:solidFill>
              </a:rPr>
              <a:t>Oct. 27-31</a:t>
            </a:r>
          </a:p>
          <a:p>
            <a:pPr lvl="1">
              <a:buFont typeface="Wingdings" panose="05000000000000000000" pitchFamily="2" charset="2"/>
              <a:buChar char="ü"/>
            </a:pPr>
            <a:r>
              <a:rPr lang="en-US" altLang="en-US" sz="1800" dirty="0"/>
              <a:t>SWAAG conference</a:t>
            </a:r>
          </a:p>
          <a:p>
            <a:pPr marL="308610" lvl="1" indent="-308610">
              <a:buFont typeface="Courier New" panose="02070309020205020404" pitchFamily="49" charset="0"/>
              <a:buChar char="o"/>
            </a:pPr>
            <a:r>
              <a:rPr lang="en-US" sz="2400" dirty="0">
                <a:solidFill>
                  <a:srgbClr val="7030A0"/>
                </a:solidFill>
              </a:rPr>
              <a:t>Nov. 24-28</a:t>
            </a:r>
          </a:p>
          <a:p>
            <a:pPr lvl="1">
              <a:buFont typeface="Wingdings" panose="05000000000000000000" pitchFamily="2" charset="2"/>
              <a:buChar char="ü"/>
            </a:pPr>
            <a:r>
              <a:rPr lang="en-US" sz="1800" dirty="0"/>
              <a:t>Thanksgiving Break</a:t>
            </a:r>
          </a:p>
          <a:p>
            <a:pPr marL="308610" lvl="1" indent="-308610">
              <a:buFont typeface="Courier New" panose="02070309020205020404" pitchFamily="49" charset="0"/>
              <a:buChar char="o"/>
            </a:pPr>
            <a:r>
              <a:rPr lang="en-US" sz="2400" dirty="0">
                <a:solidFill>
                  <a:srgbClr val="7030A0"/>
                </a:solidFill>
              </a:rPr>
              <a:t>Dec. 1-5</a:t>
            </a:r>
          </a:p>
          <a:p>
            <a:pPr lvl="1">
              <a:buFont typeface="Wingdings" panose="05000000000000000000" pitchFamily="2" charset="2"/>
              <a:buChar char="ü"/>
            </a:pPr>
            <a:r>
              <a:rPr lang="en-US" sz="1800" dirty="0"/>
              <a:t>Project analysis</a:t>
            </a:r>
          </a:p>
          <a:p>
            <a:pPr marL="308610" lvl="1" indent="-308610">
              <a:buFont typeface="Courier New" panose="02070309020205020404" pitchFamily="49" charset="0"/>
              <a:buChar char="o"/>
            </a:pPr>
            <a:r>
              <a:rPr lang="en-US" sz="2400" dirty="0">
                <a:solidFill>
                  <a:srgbClr val="7030A0"/>
                </a:solidFill>
              </a:rPr>
              <a:t>Dec. 8-12</a:t>
            </a:r>
          </a:p>
          <a:p>
            <a:pPr lvl="1">
              <a:buFont typeface="Wingdings" panose="05000000000000000000" pitchFamily="2" charset="2"/>
              <a:buChar char="ü"/>
            </a:pPr>
            <a:r>
              <a:rPr lang="en-US" sz="1800" dirty="0"/>
              <a:t>Final Presentation</a:t>
            </a:r>
            <a:endParaRPr lang="en-US" altLang="en-US" sz="1800" dirty="0"/>
          </a:p>
        </p:txBody>
      </p:sp>
      <p:cxnSp>
        <p:nvCxnSpPr>
          <p:cNvPr id="4" name="Straight Connector 3">
            <a:extLst>
              <a:ext uri="{FF2B5EF4-FFF2-40B4-BE49-F238E27FC236}">
                <a16:creationId xmlns:a16="http://schemas.microsoft.com/office/drawing/2014/main" id="{698788B1-71EC-6FF7-28CB-CE36FC175F12}"/>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F0BF24D8-F439-FD67-9AD0-E67EEDEEB69A}"/>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Schedule</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45DB479D-45D1-9FCE-FF3A-2F4E8771CEA5}"/>
              </a:ext>
            </a:extLst>
          </p:cNvPr>
          <p:cNvSpPr>
            <a:spLocks noGrp="1"/>
          </p:cNvSpPr>
          <p:nvPr>
            <p:ph type="sldNum" sz="quarter" idx="12"/>
          </p:nvPr>
        </p:nvSpPr>
        <p:spPr/>
        <p:txBody>
          <a:bodyPr/>
          <a:lstStyle/>
          <a:p>
            <a:fld id="{127DDC20-79C9-9647-820E-6D40A3D210C3}" type="slidenum">
              <a:rPr lang="en-US" smtClean="0"/>
              <a:pPr/>
              <a:t>18</a:t>
            </a:fld>
            <a:endParaRPr lang="en-US"/>
          </a:p>
        </p:txBody>
      </p:sp>
    </p:spTree>
    <p:extLst>
      <p:ext uri="{BB962C8B-B14F-4D97-AF65-F5344CB8AC3E}">
        <p14:creationId xmlns:p14="http://schemas.microsoft.com/office/powerpoint/2010/main" val="32023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Grading (20% later deduction)</a:t>
            </a:r>
          </a:p>
          <a:p>
            <a:pPr lvl="1">
              <a:buFont typeface="Wingdings" panose="05000000000000000000" pitchFamily="2" charset="2"/>
              <a:buChar char="ü"/>
            </a:pPr>
            <a:r>
              <a:rPr lang="en-US" altLang="en-US" sz="2040" dirty="0">
                <a:solidFill>
                  <a:srgbClr val="7030A0"/>
                </a:solidFill>
              </a:rPr>
              <a:t>4-credit version</a:t>
            </a:r>
          </a:p>
          <a:p>
            <a:pPr marL="0" indent="0">
              <a:buNone/>
            </a:pPr>
            <a:endParaRPr lang="en-US" altLang="en-US" sz="2400" dirty="0">
              <a:solidFill>
                <a:srgbClr val="7030A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19</a:t>
            </a:fld>
            <a:endParaRPr lang="en-US"/>
          </a:p>
        </p:txBody>
      </p:sp>
      <p:pic>
        <p:nvPicPr>
          <p:cNvPr id="6" name="Picture 5">
            <a:extLst>
              <a:ext uri="{FF2B5EF4-FFF2-40B4-BE49-F238E27FC236}">
                <a16:creationId xmlns:a16="http://schemas.microsoft.com/office/drawing/2014/main" id="{5C355EBD-8262-15BA-1E31-3A01480DFCC4}"/>
              </a:ext>
            </a:extLst>
          </p:cNvPr>
          <p:cNvPicPr>
            <a:picLocks noChangeAspect="1"/>
          </p:cNvPicPr>
          <p:nvPr/>
        </p:nvPicPr>
        <p:blipFill>
          <a:blip r:embed="rId3"/>
          <a:stretch>
            <a:fillRect/>
          </a:stretch>
        </p:blipFill>
        <p:spPr>
          <a:xfrm>
            <a:off x="400865" y="1880192"/>
            <a:ext cx="7581600" cy="3220226"/>
          </a:xfrm>
          <a:prstGeom prst="rect">
            <a:avLst/>
          </a:prstGeom>
        </p:spPr>
      </p:pic>
    </p:spTree>
    <p:extLst>
      <p:ext uri="{BB962C8B-B14F-4D97-AF65-F5344CB8AC3E}">
        <p14:creationId xmlns:p14="http://schemas.microsoft.com/office/powerpoint/2010/main" val="1083793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fontScale="70000" lnSpcReduction="20000"/>
          </a:bodyPr>
          <a:lstStyle/>
          <a:p>
            <a:pPr>
              <a:buFont typeface="Courier New" panose="02070309020205020404" pitchFamily="49" charset="0"/>
              <a:buChar char="o"/>
            </a:pPr>
            <a:r>
              <a:rPr lang="en-US" altLang="en-US" sz="2600" dirty="0"/>
              <a:t>Introduction</a:t>
            </a:r>
          </a:p>
          <a:p>
            <a:pPr lvl="1">
              <a:buFont typeface="Wingdings" panose="05000000000000000000" pitchFamily="2" charset="2"/>
              <a:buChar char="ü"/>
            </a:pPr>
            <a:r>
              <a:rPr lang="en-US" altLang="en-US" dirty="0"/>
              <a:t>Who am I?</a:t>
            </a:r>
            <a:endParaRPr lang="en-US" altLang="en-US" sz="2160" dirty="0"/>
          </a:p>
          <a:p>
            <a:pPr lvl="1">
              <a:buFont typeface="Wingdings" panose="05000000000000000000" pitchFamily="2" charset="2"/>
              <a:buChar char="ü"/>
            </a:pPr>
            <a:r>
              <a:rPr lang="en-US" altLang="en-US" dirty="0"/>
              <a:t>Who you are?</a:t>
            </a:r>
          </a:p>
          <a:p>
            <a:pPr>
              <a:buFont typeface="Courier New" panose="02070309020205020404" pitchFamily="49" charset="0"/>
              <a:buChar char="o"/>
            </a:pPr>
            <a:r>
              <a:rPr lang="en-US" altLang="en-US" sz="2600" dirty="0"/>
              <a:t>Course overview and expectations</a:t>
            </a:r>
          </a:p>
          <a:p>
            <a:pPr lvl="1">
              <a:buFont typeface="Wingdings" panose="05000000000000000000" pitchFamily="2" charset="2"/>
              <a:buChar char="ü"/>
            </a:pPr>
            <a:r>
              <a:rPr lang="en-US" altLang="en-US" dirty="0"/>
              <a:t>Syllabus</a:t>
            </a:r>
          </a:p>
          <a:p>
            <a:pPr>
              <a:buFont typeface="Courier New" panose="02070309020205020404" pitchFamily="49" charset="0"/>
              <a:buChar char="o"/>
            </a:pPr>
            <a:r>
              <a:rPr lang="en-US" altLang="en-US" sz="2600" dirty="0"/>
              <a:t>Software</a:t>
            </a:r>
          </a:p>
          <a:p>
            <a:pPr lvl="1">
              <a:buFont typeface="Wingdings" panose="05000000000000000000" pitchFamily="2" charset="2"/>
              <a:buChar char="ü"/>
            </a:pPr>
            <a:r>
              <a:rPr lang="en-US" altLang="en-US" sz="2600" dirty="0"/>
              <a:t>ArcGIS Pro</a:t>
            </a:r>
          </a:p>
          <a:p>
            <a:pPr lvl="1">
              <a:buFont typeface="Wingdings" panose="05000000000000000000" pitchFamily="2" charset="2"/>
              <a:buChar char="ü"/>
            </a:pPr>
            <a:r>
              <a:rPr lang="en-US" altLang="en-US" sz="2600" dirty="0"/>
              <a:t>Inkscape</a:t>
            </a:r>
          </a:p>
          <a:p>
            <a:pPr>
              <a:buFont typeface="Courier New" panose="02070309020205020404" pitchFamily="49" charset="0"/>
              <a:buChar char="o"/>
            </a:pPr>
            <a:r>
              <a:rPr lang="en-US" altLang="en-US" sz="2600" dirty="0"/>
              <a:t>What is GIS?</a:t>
            </a:r>
          </a:p>
          <a:p>
            <a:pPr>
              <a:buFont typeface="Courier New" panose="02070309020205020404" pitchFamily="49" charset="0"/>
              <a:buChar char="o"/>
            </a:pPr>
            <a:r>
              <a:rPr lang="en-US" altLang="en-US" sz="2600" dirty="0"/>
              <a:t>Functions of GIS</a:t>
            </a:r>
          </a:p>
          <a:p>
            <a:pPr>
              <a:buFont typeface="Courier New" panose="02070309020205020404" pitchFamily="49" charset="0"/>
              <a:buChar char="o"/>
            </a:pPr>
            <a:r>
              <a:rPr lang="en-US" altLang="en-US" sz="2600" dirty="0"/>
              <a:t>GIS components</a:t>
            </a:r>
          </a:p>
          <a:p>
            <a:pPr>
              <a:buFont typeface="Courier New" panose="02070309020205020404" pitchFamily="49" charset="0"/>
              <a:buChar char="o"/>
            </a:pPr>
            <a:r>
              <a:rPr lang="en-US" altLang="en-US" sz="2600" dirty="0">
                <a:solidFill>
                  <a:schemeClr val="tx1">
                    <a:lumMod val="95000"/>
                    <a:lumOff val="5000"/>
                  </a:schemeClr>
                </a:solidFill>
              </a:rPr>
              <a:t>GIS applications</a:t>
            </a:r>
          </a:p>
          <a:p>
            <a:pPr>
              <a:buFont typeface="Courier New" panose="02070309020205020404" pitchFamily="49" charset="0"/>
              <a:buChar char="o"/>
            </a:pPr>
            <a:r>
              <a:rPr lang="en-US" altLang="en-US" sz="2600" dirty="0">
                <a:solidFill>
                  <a:schemeClr val="tx1">
                    <a:lumMod val="95000"/>
                    <a:lumOff val="5000"/>
                  </a:schemeClr>
                </a:solidFill>
              </a:rPr>
              <a:t>Careers in GIS</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Overview</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a:t>
            </a:fld>
            <a:endParaRPr lang="en-US"/>
          </a:p>
        </p:txBody>
      </p:sp>
    </p:spTree>
    <p:extLst>
      <p:ext uri="{BB962C8B-B14F-4D97-AF65-F5344CB8AC3E}">
        <p14:creationId xmlns:p14="http://schemas.microsoft.com/office/powerpoint/2010/main" val="1032511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2DC0D-A1A4-B04C-414B-81D5E3EDEEAE}"/>
            </a:ext>
          </a:extLst>
        </p:cNvPr>
        <p:cNvGrpSpPr/>
        <p:nvPr/>
      </p:nvGrpSpPr>
      <p:grpSpPr>
        <a:xfrm>
          <a:off x="0" y="0"/>
          <a:ext cx="0" cy="0"/>
          <a:chOff x="0" y="0"/>
          <a:chExt cx="0" cy="0"/>
        </a:xfrm>
      </p:grpSpPr>
      <p:sp>
        <p:nvSpPr>
          <p:cNvPr id="56323" name="Rectangle 1027">
            <a:extLst>
              <a:ext uri="{FF2B5EF4-FFF2-40B4-BE49-F238E27FC236}">
                <a16:creationId xmlns:a16="http://schemas.microsoft.com/office/drawing/2014/main" id="{8458597D-5E75-3311-9745-AC7A4E8ED8C0}"/>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Grading (20% later deduction)</a:t>
            </a:r>
          </a:p>
          <a:p>
            <a:pPr lvl="1">
              <a:buFont typeface="Wingdings" panose="05000000000000000000" pitchFamily="2" charset="2"/>
              <a:buChar char="ü"/>
            </a:pPr>
            <a:r>
              <a:rPr lang="en-US" altLang="en-US" sz="2040" dirty="0">
                <a:solidFill>
                  <a:srgbClr val="7030A0"/>
                </a:solidFill>
              </a:rPr>
              <a:t>4-credit version</a:t>
            </a:r>
          </a:p>
          <a:p>
            <a:pPr marL="0" indent="0">
              <a:buNone/>
            </a:pPr>
            <a:endParaRPr lang="en-US" altLang="en-US" sz="2400" dirty="0">
              <a:solidFill>
                <a:srgbClr val="7030A0"/>
              </a:solidFill>
            </a:endParaRPr>
          </a:p>
        </p:txBody>
      </p:sp>
      <p:cxnSp>
        <p:nvCxnSpPr>
          <p:cNvPr id="4" name="Straight Connector 3">
            <a:extLst>
              <a:ext uri="{FF2B5EF4-FFF2-40B4-BE49-F238E27FC236}">
                <a16:creationId xmlns:a16="http://schemas.microsoft.com/office/drawing/2014/main" id="{C5CD24B5-052A-4AE8-8ED0-7AAE78AEBAA8}"/>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2AE0CB67-894F-1086-CDE5-2E95295A1B4B}"/>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1CB41C45-0A56-73F6-E4FA-5718B7BA0E0B}"/>
              </a:ext>
            </a:extLst>
          </p:cNvPr>
          <p:cNvSpPr>
            <a:spLocks noGrp="1"/>
          </p:cNvSpPr>
          <p:nvPr>
            <p:ph type="sldNum" sz="quarter" idx="12"/>
          </p:nvPr>
        </p:nvSpPr>
        <p:spPr/>
        <p:txBody>
          <a:bodyPr/>
          <a:lstStyle/>
          <a:p>
            <a:fld id="{127DDC20-79C9-9647-820E-6D40A3D210C3}" type="slidenum">
              <a:rPr lang="en-US" smtClean="0"/>
              <a:pPr/>
              <a:t>20</a:t>
            </a:fld>
            <a:endParaRPr lang="en-US"/>
          </a:p>
        </p:txBody>
      </p:sp>
      <p:pic>
        <p:nvPicPr>
          <p:cNvPr id="7" name="Picture 6">
            <a:extLst>
              <a:ext uri="{FF2B5EF4-FFF2-40B4-BE49-F238E27FC236}">
                <a16:creationId xmlns:a16="http://schemas.microsoft.com/office/drawing/2014/main" id="{231F1D14-C36B-1895-DE03-7F791E827A78}"/>
              </a:ext>
            </a:extLst>
          </p:cNvPr>
          <p:cNvPicPr>
            <a:picLocks noChangeAspect="1"/>
          </p:cNvPicPr>
          <p:nvPr/>
        </p:nvPicPr>
        <p:blipFill>
          <a:blip r:embed="rId3"/>
          <a:stretch>
            <a:fillRect/>
          </a:stretch>
        </p:blipFill>
        <p:spPr>
          <a:xfrm>
            <a:off x="200025" y="1839340"/>
            <a:ext cx="7905750" cy="2381250"/>
          </a:xfrm>
          <a:prstGeom prst="rect">
            <a:avLst/>
          </a:prstGeom>
        </p:spPr>
      </p:pic>
    </p:spTree>
    <p:extLst>
      <p:ext uri="{BB962C8B-B14F-4D97-AF65-F5344CB8AC3E}">
        <p14:creationId xmlns:p14="http://schemas.microsoft.com/office/powerpoint/2010/main" val="1193914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b="0" i="0" u="none" strike="noStrike" baseline="0" dirty="0">
                <a:solidFill>
                  <a:srgbClr val="7030A0"/>
                </a:solidFill>
                <a:latin typeface="Times New Roman" panose="02020603050405020304" pitchFamily="18" charset="0"/>
              </a:rPr>
              <a:t>Late penalty for lab</a:t>
            </a:r>
          </a:p>
          <a:p>
            <a:pPr lvl="1">
              <a:lnSpc>
                <a:spcPct val="80000"/>
              </a:lnSpc>
              <a:buFont typeface="Wingdings" panose="05000000000000000000" pitchFamily="2" charset="2"/>
              <a:buChar char="ü"/>
            </a:pPr>
            <a:r>
              <a:rPr lang="en-US" sz="1700" dirty="0"/>
              <a:t>Labs that are not turned in by the due date can be turned in up to 2 days late with a 20% penalty. Labs will not be accepted after this 2-day period.</a:t>
            </a:r>
          </a:p>
          <a:p>
            <a:pPr marL="308610" lvl="1" indent="-308610">
              <a:lnSpc>
                <a:spcPct val="80000"/>
              </a:lnSpc>
              <a:buFont typeface="Courier New" panose="02070309020205020404" pitchFamily="49" charset="0"/>
              <a:buChar char="o"/>
            </a:pPr>
            <a:r>
              <a:rPr lang="en-US" sz="2400" dirty="0">
                <a:solidFill>
                  <a:srgbClr val="7030A0"/>
                </a:solidFill>
                <a:latin typeface="Times New Roman" panose="02020603050405020304" pitchFamily="18" charset="0"/>
              </a:rPr>
              <a:t>Midterm exam</a:t>
            </a:r>
          </a:p>
          <a:p>
            <a:pPr lvl="1">
              <a:lnSpc>
                <a:spcPct val="80000"/>
              </a:lnSpc>
              <a:buFont typeface="Wingdings" panose="05000000000000000000" pitchFamily="2" charset="2"/>
              <a:buChar char="ü"/>
            </a:pPr>
            <a:r>
              <a:rPr lang="en-US" sz="1700" dirty="0"/>
              <a:t>Make-up exams for absences due to any other reason will be at the discretion of the instructor. </a:t>
            </a:r>
          </a:p>
          <a:p>
            <a:pPr lvl="1">
              <a:lnSpc>
                <a:spcPct val="80000"/>
              </a:lnSpc>
              <a:buFont typeface="Wingdings" panose="05000000000000000000" pitchFamily="2" charset="2"/>
              <a:buChar char="ü"/>
            </a:pPr>
            <a:r>
              <a:rPr lang="en-US" sz="1700" dirty="0"/>
              <a:t>You must notify the instructor beforehand if you need to miss an exam, the instructor will not let you make up an exam without prior notification.</a:t>
            </a:r>
          </a:p>
          <a:p>
            <a:pPr marL="308610" lvl="1" indent="-308610">
              <a:lnSpc>
                <a:spcPct val="80000"/>
              </a:lnSpc>
              <a:buFont typeface="Courier New" panose="02070309020205020404" pitchFamily="49" charset="0"/>
              <a:buChar char="o"/>
            </a:pPr>
            <a:r>
              <a:rPr lang="en-US" sz="2400" dirty="0">
                <a:solidFill>
                  <a:srgbClr val="7030A0"/>
                </a:solidFill>
                <a:latin typeface="Times New Roman" panose="02020603050405020304" pitchFamily="18" charset="0"/>
              </a:rPr>
              <a:t>Final presentation</a:t>
            </a:r>
          </a:p>
          <a:p>
            <a:pPr lvl="1">
              <a:lnSpc>
                <a:spcPct val="80000"/>
              </a:lnSpc>
              <a:buFont typeface="Wingdings" panose="05000000000000000000" pitchFamily="2" charset="2"/>
              <a:buChar char="ü"/>
            </a:pPr>
            <a:r>
              <a:rPr lang="en-US" sz="1700" dirty="0"/>
              <a:t> The final presentation cannot be rescheduled. You are expected to do the final presentation at the time specified.</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21</a:t>
            </a:fld>
            <a:endParaRPr lang="en-US"/>
          </a:p>
        </p:txBody>
      </p:sp>
    </p:spTree>
    <p:extLst>
      <p:ext uri="{BB962C8B-B14F-4D97-AF65-F5344CB8AC3E}">
        <p14:creationId xmlns:p14="http://schemas.microsoft.com/office/powerpoint/2010/main" val="3201424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dirty="0">
                <a:solidFill>
                  <a:srgbClr val="7030A0"/>
                </a:solidFill>
                <a:latin typeface="Times New Roman" panose="02020603050405020304" pitchFamily="18" charset="0"/>
              </a:rPr>
              <a:t>Attendance</a:t>
            </a:r>
          </a:p>
          <a:p>
            <a:pPr lvl="1">
              <a:buFont typeface="Wingdings" panose="05000000000000000000" pitchFamily="2" charset="2"/>
              <a:buChar char="ü"/>
            </a:pPr>
            <a:r>
              <a:rPr lang="en-US" sz="1800" b="0" i="0" u="none" strike="noStrike" baseline="0" dirty="0"/>
              <a:t>Prolonged absence from class will inhibit your understanding of the lecture material and prevent you from receiving help on </a:t>
            </a:r>
            <a:r>
              <a:rPr lang="en-US" sz="1800" dirty="0"/>
              <a:t>assignments</a:t>
            </a:r>
          </a:p>
          <a:p>
            <a:pPr lvl="1">
              <a:buFont typeface="Wingdings" panose="05000000000000000000" pitchFamily="2" charset="2"/>
              <a:buChar char="ü"/>
            </a:pPr>
            <a:r>
              <a:rPr lang="en-US" sz="1800" b="0" i="0" u="none" strike="noStrike" baseline="0" dirty="0"/>
              <a:t>W</a:t>
            </a:r>
            <a:r>
              <a:rPr lang="en-US" sz="1800" dirty="0"/>
              <a:t>e may do some bonus exercises during the class time. If you are not shown up, you simply lose it</a:t>
            </a:r>
          </a:p>
          <a:p>
            <a:pPr lvl="1">
              <a:buFont typeface="Wingdings" panose="05000000000000000000" pitchFamily="2" charset="2"/>
              <a:buChar char="ü"/>
            </a:pPr>
            <a:r>
              <a:rPr lang="en-US" sz="1800" dirty="0">
                <a:solidFill>
                  <a:srgbClr val="FF0000"/>
                </a:solidFill>
              </a:rPr>
              <a:t>Up to 3 times of absence may result in moving out from this class</a:t>
            </a:r>
          </a:p>
          <a:p>
            <a:pPr lvl="1">
              <a:buFont typeface="Wingdings" panose="05000000000000000000" pitchFamily="2" charset="2"/>
              <a:buChar char="ü"/>
            </a:pPr>
            <a:r>
              <a:rPr lang="en-US" sz="1800" b="0" i="0" u="none" strike="noStrike" baseline="0" dirty="0">
                <a:solidFill>
                  <a:srgbClr val="FF0000"/>
                </a:solidFill>
              </a:rPr>
              <a:t>If you cannot attend class, please contact me before </a:t>
            </a:r>
            <a:r>
              <a:rPr lang="en-US" sz="1800" dirty="0">
                <a:solidFill>
                  <a:srgbClr val="FF0000"/>
                </a:solidFill>
              </a:rPr>
              <a:t>class</a:t>
            </a:r>
          </a:p>
          <a:p>
            <a:pPr lvl="1">
              <a:buFont typeface="Wingdings" panose="05000000000000000000" pitchFamily="2" charset="2"/>
              <a:buChar char="ü"/>
            </a:pPr>
            <a:r>
              <a:rPr lang="en-US" sz="1800" dirty="0"/>
              <a:t>S</a:t>
            </a:r>
            <a:r>
              <a:rPr lang="en-US" altLang="zh-CN" sz="1800" dirty="0"/>
              <a:t>ick leave is </a:t>
            </a:r>
            <a:r>
              <a:rPr lang="en-US" sz="1800" dirty="0"/>
              <a:t>acceptable, please contact me for re-arranging lab exercise etc.</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22</a:t>
            </a:fld>
            <a:endParaRPr lang="en-US"/>
          </a:p>
        </p:txBody>
      </p:sp>
    </p:spTree>
    <p:extLst>
      <p:ext uri="{BB962C8B-B14F-4D97-AF65-F5344CB8AC3E}">
        <p14:creationId xmlns:p14="http://schemas.microsoft.com/office/powerpoint/2010/main" val="3354212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D7BC-57A2-6CC3-34C0-2D910AE23B89}"/>
            </a:ext>
          </a:extLst>
        </p:cNvPr>
        <p:cNvGrpSpPr/>
        <p:nvPr/>
      </p:nvGrpSpPr>
      <p:grpSpPr>
        <a:xfrm>
          <a:off x="0" y="0"/>
          <a:ext cx="0" cy="0"/>
          <a:chOff x="0" y="0"/>
          <a:chExt cx="0" cy="0"/>
        </a:xfrm>
      </p:grpSpPr>
      <p:sp>
        <p:nvSpPr>
          <p:cNvPr id="56323" name="Rectangle 1027">
            <a:extLst>
              <a:ext uri="{FF2B5EF4-FFF2-40B4-BE49-F238E27FC236}">
                <a16:creationId xmlns:a16="http://schemas.microsoft.com/office/drawing/2014/main" id="{3310596E-1FD9-9A86-F536-385959BCEF4F}"/>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dirty="0">
                <a:solidFill>
                  <a:srgbClr val="7030A0"/>
                </a:solidFill>
                <a:latin typeface="Times New Roman" panose="02020603050405020304" pitchFamily="18" charset="0"/>
              </a:rPr>
              <a:t>Feedback Response Time</a:t>
            </a:r>
          </a:p>
          <a:p>
            <a:pPr lvl="1">
              <a:lnSpc>
                <a:spcPct val="90000"/>
              </a:lnSpc>
              <a:buFont typeface="Wingdings" panose="05000000000000000000" pitchFamily="2" charset="2"/>
              <a:buChar char="ü"/>
            </a:pPr>
            <a:r>
              <a:rPr lang="en-US" sz="2000" dirty="0"/>
              <a:t>The instructor generally replies to emails within 48 hours, except during holidays. </a:t>
            </a:r>
          </a:p>
          <a:p>
            <a:pPr lvl="1">
              <a:lnSpc>
                <a:spcPct val="90000"/>
              </a:lnSpc>
              <a:buFont typeface="Wingdings" panose="05000000000000000000" pitchFamily="2" charset="2"/>
              <a:buChar char="ü"/>
            </a:pPr>
            <a:r>
              <a:rPr lang="en-US" sz="2000" dirty="0"/>
              <a:t>Often the instructor replies much more quickly, but you should not count on a same-day reply. </a:t>
            </a:r>
          </a:p>
          <a:p>
            <a:pPr lvl="1">
              <a:lnSpc>
                <a:spcPct val="90000"/>
              </a:lnSpc>
              <a:buFont typeface="Wingdings" panose="05000000000000000000" pitchFamily="2" charset="2"/>
              <a:buChar char="ü"/>
            </a:pPr>
            <a:r>
              <a:rPr lang="en-US" sz="2000" dirty="0"/>
              <a:t>Please plan accordingly so that you don’t miss deadlines.</a:t>
            </a:r>
          </a:p>
          <a:p>
            <a:pPr>
              <a:buFont typeface="Courier New" panose="02070309020205020404" pitchFamily="49" charset="0"/>
              <a:buChar char="o"/>
            </a:pP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77925B93-80DD-A511-3E40-580BCF48D553}"/>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152AEE81-71E3-866B-D8DA-3C91ED94375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B158F261-096C-5B4D-24C5-7D4CD5662FD4}"/>
              </a:ext>
            </a:extLst>
          </p:cNvPr>
          <p:cNvSpPr>
            <a:spLocks noGrp="1"/>
          </p:cNvSpPr>
          <p:nvPr>
            <p:ph type="sldNum" sz="quarter" idx="12"/>
          </p:nvPr>
        </p:nvSpPr>
        <p:spPr/>
        <p:txBody>
          <a:bodyPr/>
          <a:lstStyle/>
          <a:p>
            <a:fld id="{127DDC20-79C9-9647-820E-6D40A3D210C3}" type="slidenum">
              <a:rPr lang="en-US" smtClean="0"/>
              <a:pPr/>
              <a:t>23</a:t>
            </a:fld>
            <a:endParaRPr lang="en-US"/>
          </a:p>
        </p:txBody>
      </p:sp>
    </p:spTree>
    <p:extLst>
      <p:ext uri="{BB962C8B-B14F-4D97-AF65-F5344CB8AC3E}">
        <p14:creationId xmlns:p14="http://schemas.microsoft.com/office/powerpoint/2010/main" val="117074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8F739-5C26-984B-8985-363636E34F39}"/>
            </a:ext>
          </a:extLst>
        </p:cNvPr>
        <p:cNvGrpSpPr/>
        <p:nvPr/>
      </p:nvGrpSpPr>
      <p:grpSpPr>
        <a:xfrm>
          <a:off x="0" y="0"/>
          <a:ext cx="0" cy="0"/>
          <a:chOff x="0" y="0"/>
          <a:chExt cx="0" cy="0"/>
        </a:xfrm>
      </p:grpSpPr>
      <p:sp>
        <p:nvSpPr>
          <p:cNvPr id="56323" name="Rectangle 1027">
            <a:extLst>
              <a:ext uri="{FF2B5EF4-FFF2-40B4-BE49-F238E27FC236}">
                <a16:creationId xmlns:a16="http://schemas.microsoft.com/office/drawing/2014/main" id="{D59C2BAF-B401-7319-2C3B-7F3FA82426EB}"/>
              </a:ext>
            </a:extLst>
          </p:cNvPr>
          <p:cNvSpPr>
            <a:spLocks noGrp="1" noChangeArrowheads="1"/>
          </p:cNvSpPr>
          <p:nvPr>
            <p:ph type="body" idx="1"/>
          </p:nvPr>
        </p:nvSpPr>
        <p:spPr>
          <a:xfrm>
            <a:off x="302741" y="1029962"/>
            <a:ext cx="7679724" cy="3886200"/>
          </a:xfrm>
        </p:spPr>
        <p:txBody>
          <a:bodyPr>
            <a:normAutofit fontScale="77500" lnSpcReduction="20000"/>
          </a:bodyPr>
          <a:lstStyle/>
          <a:p>
            <a:pPr>
              <a:buFont typeface="Courier New" panose="02070309020205020404" pitchFamily="49" charset="0"/>
              <a:buChar char="o"/>
            </a:pPr>
            <a:r>
              <a:rPr lang="en-US" sz="3400" dirty="0">
                <a:solidFill>
                  <a:srgbClr val="7030A0"/>
                </a:solidFill>
                <a:latin typeface="Times New Roman" panose="02020603050405020304" pitchFamily="18" charset="0"/>
              </a:rPr>
              <a:t>Classroom Etiquette</a:t>
            </a:r>
          </a:p>
          <a:p>
            <a:pPr lvl="1">
              <a:lnSpc>
                <a:spcPct val="110000"/>
              </a:lnSpc>
              <a:buFont typeface="Wingdings" panose="05000000000000000000" pitchFamily="2" charset="2"/>
              <a:buChar char="ü"/>
            </a:pPr>
            <a:r>
              <a:rPr lang="en-US" sz="2900" dirty="0"/>
              <a:t>Switch cell phones off and place them out of view. Do not use phones during class. Resist the impulse!</a:t>
            </a:r>
          </a:p>
          <a:p>
            <a:pPr lvl="1">
              <a:lnSpc>
                <a:spcPct val="110000"/>
              </a:lnSpc>
              <a:buFont typeface="Wingdings" panose="05000000000000000000" pitchFamily="2" charset="2"/>
              <a:buChar char="ü"/>
            </a:pPr>
            <a:r>
              <a:rPr lang="en-US" sz="2900" dirty="0"/>
              <a:t>Computers are permitted for notetaking only.</a:t>
            </a:r>
          </a:p>
          <a:p>
            <a:pPr lvl="1">
              <a:lnSpc>
                <a:spcPct val="110000"/>
              </a:lnSpc>
              <a:buFont typeface="Wingdings" panose="05000000000000000000" pitchFamily="2" charset="2"/>
              <a:buChar char="ü"/>
            </a:pPr>
            <a:r>
              <a:rPr lang="en-US" sz="2900" dirty="0"/>
              <a:t>Do not sleep in class or leave once a lecture has started.</a:t>
            </a:r>
          </a:p>
          <a:p>
            <a:pPr lvl="1">
              <a:lnSpc>
                <a:spcPct val="110000"/>
              </a:lnSpc>
              <a:buFont typeface="Wingdings" panose="05000000000000000000" pitchFamily="2" charset="2"/>
              <a:buChar char="ü"/>
            </a:pPr>
            <a:r>
              <a:rPr lang="en-US" sz="2900" dirty="0"/>
              <a:t>Do not pack up and prepare to leave until the instructor has indicated that class is over</a:t>
            </a:r>
          </a:p>
          <a:p>
            <a:pPr lvl="1">
              <a:lnSpc>
                <a:spcPct val="110000"/>
              </a:lnSpc>
              <a:buFont typeface="Wingdings" panose="05000000000000000000" pitchFamily="2" charset="2"/>
              <a:buChar char="ü"/>
            </a:pPr>
            <a:r>
              <a:rPr lang="en-US" sz="2900" dirty="0"/>
              <a:t>No </a:t>
            </a:r>
            <a:r>
              <a:rPr lang="en-US" sz="2900" dirty="0" err="1"/>
              <a:t>eCigarettes</a:t>
            </a:r>
            <a:r>
              <a:rPr lang="en-US" sz="2900" dirty="0"/>
              <a:t> permitted in the classroom.</a:t>
            </a:r>
          </a:p>
          <a:p>
            <a:pPr lvl="1">
              <a:lnSpc>
                <a:spcPct val="110000"/>
              </a:lnSpc>
              <a:buFont typeface="Wingdings" panose="05000000000000000000" pitchFamily="2" charset="2"/>
              <a:buChar char="ü"/>
            </a:pPr>
            <a:r>
              <a:rPr lang="en-US" sz="2900" dirty="0"/>
              <a:t>You are encouraged to think critically and ask stimulating questions, but always respect your fellow students and your instructor.</a:t>
            </a:r>
          </a:p>
          <a:p>
            <a:pPr>
              <a:buFont typeface="Courier New" panose="02070309020205020404" pitchFamily="49" charset="0"/>
              <a:buChar char="o"/>
            </a:pP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806B7424-FD99-97FD-3E8C-A06F4F883DEC}"/>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07FD538-F615-36C3-5FE7-8697351CB9A6}"/>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955AC185-4EAA-67A0-0C0E-BCE2DADADF6F}"/>
              </a:ext>
            </a:extLst>
          </p:cNvPr>
          <p:cNvSpPr>
            <a:spLocks noGrp="1"/>
          </p:cNvSpPr>
          <p:nvPr>
            <p:ph type="sldNum" sz="quarter" idx="12"/>
          </p:nvPr>
        </p:nvSpPr>
        <p:spPr/>
        <p:txBody>
          <a:bodyPr/>
          <a:lstStyle/>
          <a:p>
            <a:fld id="{127DDC20-79C9-9647-820E-6D40A3D210C3}" type="slidenum">
              <a:rPr lang="en-US" smtClean="0"/>
              <a:pPr/>
              <a:t>24</a:t>
            </a:fld>
            <a:endParaRPr lang="en-US"/>
          </a:p>
        </p:txBody>
      </p:sp>
    </p:spTree>
    <p:extLst>
      <p:ext uri="{BB962C8B-B14F-4D97-AF65-F5344CB8AC3E}">
        <p14:creationId xmlns:p14="http://schemas.microsoft.com/office/powerpoint/2010/main" val="1862897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32F8-8C2F-82B0-DE02-68D6FA39F254}"/>
            </a:ext>
          </a:extLst>
        </p:cNvPr>
        <p:cNvGrpSpPr/>
        <p:nvPr/>
      </p:nvGrpSpPr>
      <p:grpSpPr>
        <a:xfrm>
          <a:off x="0" y="0"/>
          <a:ext cx="0" cy="0"/>
          <a:chOff x="0" y="0"/>
          <a:chExt cx="0" cy="0"/>
        </a:xfrm>
      </p:grpSpPr>
      <p:sp>
        <p:nvSpPr>
          <p:cNvPr id="56323" name="Rectangle 1027">
            <a:extLst>
              <a:ext uri="{FF2B5EF4-FFF2-40B4-BE49-F238E27FC236}">
                <a16:creationId xmlns:a16="http://schemas.microsoft.com/office/drawing/2014/main" id="{5113DA50-D3B5-5E49-701A-81917CEAF30C}"/>
              </a:ext>
            </a:extLst>
          </p:cNvPr>
          <p:cNvSpPr>
            <a:spLocks noGrp="1" noChangeArrowheads="1"/>
          </p:cNvSpPr>
          <p:nvPr>
            <p:ph type="body" idx="1"/>
          </p:nvPr>
        </p:nvSpPr>
        <p:spPr>
          <a:xfrm>
            <a:off x="302741" y="1029962"/>
            <a:ext cx="7679724" cy="3886200"/>
          </a:xfrm>
        </p:spPr>
        <p:txBody>
          <a:bodyPr>
            <a:normAutofit/>
          </a:bodyPr>
          <a:lstStyle/>
          <a:p>
            <a:pPr>
              <a:lnSpc>
                <a:spcPct val="90000"/>
              </a:lnSpc>
              <a:buFont typeface="Courier New" panose="02070309020205020404" pitchFamily="49" charset="0"/>
              <a:buChar char="o"/>
            </a:pPr>
            <a:r>
              <a:rPr lang="en-US" sz="2600" dirty="0">
                <a:solidFill>
                  <a:srgbClr val="7030A0"/>
                </a:solidFill>
                <a:latin typeface="Times New Roman" panose="02020603050405020304" pitchFamily="18" charset="0"/>
              </a:rPr>
              <a:t>Evaluations</a:t>
            </a:r>
          </a:p>
          <a:p>
            <a:pPr lvl="1">
              <a:buFont typeface="Wingdings" panose="05000000000000000000" pitchFamily="2" charset="2"/>
              <a:buChar char="ü"/>
            </a:pPr>
            <a:r>
              <a:rPr lang="en-US" sz="2200" dirty="0"/>
              <a:t>Student evaluations of a course and its professor are a crucial element in helping faculty achieve excellence in the classroom and the institution in demonstrating that students are gaining knowledge. </a:t>
            </a:r>
          </a:p>
          <a:p>
            <a:pPr lvl="1">
              <a:buFont typeface="Wingdings" panose="05000000000000000000" pitchFamily="2" charset="2"/>
              <a:buChar char="ü"/>
            </a:pPr>
            <a:r>
              <a:rPr lang="en-US" sz="2200" dirty="0"/>
              <a:t>Students will receive evaluation notification from university. </a:t>
            </a:r>
          </a:p>
          <a:p>
            <a:pPr>
              <a:buFont typeface="Courier New" panose="02070309020205020404" pitchFamily="49" charset="0"/>
              <a:buChar char="o"/>
            </a:pP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E71EDB53-5F64-0F10-03B8-438225F76E7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B305B8C4-3D07-CC6A-D166-FAB0C5694486}"/>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7960A76B-B0BE-B212-E611-88A691B075AB}"/>
              </a:ext>
            </a:extLst>
          </p:cNvPr>
          <p:cNvSpPr>
            <a:spLocks noGrp="1"/>
          </p:cNvSpPr>
          <p:nvPr>
            <p:ph type="sldNum" sz="quarter" idx="12"/>
          </p:nvPr>
        </p:nvSpPr>
        <p:spPr/>
        <p:txBody>
          <a:bodyPr/>
          <a:lstStyle/>
          <a:p>
            <a:fld id="{127DDC20-79C9-9647-820E-6D40A3D210C3}" type="slidenum">
              <a:rPr lang="en-US" smtClean="0"/>
              <a:pPr/>
              <a:t>25</a:t>
            </a:fld>
            <a:endParaRPr lang="en-US"/>
          </a:p>
        </p:txBody>
      </p:sp>
    </p:spTree>
    <p:extLst>
      <p:ext uri="{BB962C8B-B14F-4D97-AF65-F5344CB8AC3E}">
        <p14:creationId xmlns:p14="http://schemas.microsoft.com/office/powerpoint/2010/main" val="1625021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Structure</a:t>
            </a:r>
          </a:p>
          <a:p>
            <a:pPr lvl="1">
              <a:buFont typeface="Wingdings" panose="05000000000000000000" pitchFamily="2" charset="2"/>
              <a:buChar char="ü"/>
            </a:pPr>
            <a:r>
              <a:rPr lang="en-US" altLang="en-US" sz="2160" dirty="0"/>
              <a:t>In-person</a:t>
            </a:r>
          </a:p>
          <a:p>
            <a:pPr lvl="2">
              <a:buFont typeface="Arial" panose="020B0604020202020204" pitchFamily="34" charset="0"/>
              <a:buChar char="•"/>
            </a:pPr>
            <a:r>
              <a:rPr lang="en-US" altLang="en-US" sz="1800" dirty="0"/>
              <a:t>Lecture</a:t>
            </a:r>
          </a:p>
          <a:p>
            <a:pPr lvl="2">
              <a:buFont typeface="Arial" panose="020B0604020202020204" pitchFamily="34" charset="0"/>
              <a:buChar char="•"/>
            </a:pPr>
            <a:r>
              <a:rPr lang="en-US" altLang="en-US" sz="1800" dirty="0"/>
              <a:t>Lab</a:t>
            </a:r>
          </a:p>
          <a:p>
            <a:pPr lvl="2">
              <a:buFont typeface="Arial" panose="020B0604020202020204" pitchFamily="34" charset="0"/>
              <a:buChar char="•"/>
            </a:pPr>
            <a:r>
              <a:rPr lang="en-US" altLang="en-US" sz="1800" dirty="0"/>
              <a:t>Middle (delivery through Blackboard)</a:t>
            </a:r>
          </a:p>
          <a:p>
            <a:pPr lvl="2">
              <a:buFont typeface="Arial" panose="020B0604020202020204" pitchFamily="34" charset="0"/>
              <a:buChar char="•"/>
            </a:pPr>
            <a:r>
              <a:rPr lang="en-US" altLang="en-US" sz="1800" dirty="0"/>
              <a:t>Office hour </a:t>
            </a:r>
          </a:p>
          <a:p>
            <a:pPr lvl="3">
              <a:buFont typeface="Arial" panose="020B0604020202020204" pitchFamily="34" charset="0"/>
              <a:buChar char="•"/>
            </a:pPr>
            <a:r>
              <a:rPr lang="en-US" altLang="en-US" sz="1440" dirty="0"/>
              <a:t>MW 10:00 am to 11:50 am</a:t>
            </a:r>
          </a:p>
          <a:p>
            <a:pPr lvl="3">
              <a:buFont typeface="Arial" panose="020B0604020202020204" pitchFamily="34" charset="0"/>
              <a:buChar char="•"/>
            </a:pPr>
            <a:r>
              <a:rPr lang="en-US" altLang="en-US" sz="1440" dirty="0"/>
              <a:t>Location: Lewis 154</a:t>
            </a:r>
            <a:endParaRPr lang="en-US" altLang="en-US" sz="1800" dirty="0"/>
          </a:p>
          <a:p>
            <a:pPr lvl="1">
              <a:buFont typeface="Wingdings" panose="05000000000000000000" pitchFamily="2" charset="2"/>
              <a:buChar char="ü"/>
            </a:pPr>
            <a:r>
              <a:rPr lang="en-US" altLang="en-US" sz="2160" dirty="0">
                <a:solidFill>
                  <a:srgbClr val="FF0000"/>
                </a:solidFill>
              </a:rPr>
              <a:t>May Change!</a:t>
            </a:r>
          </a:p>
          <a:p>
            <a:pPr lvl="2">
              <a:buFont typeface="Arial" panose="020B0604020202020204" pitchFamily="34" charset="0"/>
              <a:buChar char="•"/>
            </a:pPr>
            <a:r>
              <a:rPr lang="en-US" altLang="en-US" sz="1800" dirty="0"/>
              <a:t>Please regularly check your Blackboard and or email</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26</a:t>
            </a:fld>
            <a:endParaRPr lang="en-US"/>
          </a:p>
        </p:txBody>
      </p:sp>
    </p:spTree>
    <p:extLst>
      <p:ext uri="{BB962C8B-B14F-4D97-AF65-F5344CB8AC3E}">
        <p14:creationId xmlns:p14="http://schemas.microsoft.com/office/powerpoint/2010/main" val="415904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b="0" i="0" u="none" strike="noStrike" baseline="0" dirty="0">
                <a:solidFill>
                  <a:srgbClr val="7030A0"/>
                </a:solidFill>
                <a:latin typeface="Times New Roman" panose="02020603050405020304" pitchFamily="18" charset="0"/>
              </a:rPr>
              <a:t>After this course</a:t>
            </a:r>
            <a:endParaRPr lang="en-US" sz="1800" b="0" i="0" u="none" strike="noStrike" baseline="0" dirty="0">
              <a:solidFill>
                <a:srgbClr val="000000"/>
              </a:solidFill>
              <a:latin typeface="Times New Roman" panose="02020603050405020304" pitchFamily="18" charset="0"/>
            </a:endParaRP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explain GIS principles and concepts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acquire the knowledge of how computers store spatial data using the vector and raster data structures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find geospatial data using the web</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apply cartographic principles to symbolize and classify geographic data</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produce audience-oriented maps using spatial data</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build geodatabase and query attribute table</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geocode address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conduct basic spatial analyses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gain experience of GIS software (ESRI ArcGIS)</a:t>
            </a:r>
          </a:p>
          <a:p>
            <a:pPr>
              <a:buFont typeface="Courier New" panose="02070309020205020404" pitchFamily="49" charset="0"/>
              <a:buChar char="o"/>
            </a:pP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27</a:t>
            </a:fld>
            <a:endParaRPr lang="en-US"/>
          </a:p>
        </p:txBody>
      </p:sp>
    </p:spTree>
    <p:extLst>
      <p:ext uri="{BB962C8B-B14F-4D97-AF65-F5344CB8AC3E}">
        <p14:creationId xmlns:p14="http://schemas.microsoft.com/office/powerpoint/2010/main" val="1340439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Contact Info</a:t>
            </a:r>
          </a:p>
          <a:p>
            <a:pPr lvl="1">
              <a:buFont typeface="Wingdings" panose="05000000000000000000" pitchFamily="2" charset="2"/>
              <a:buChar char="ü"/>
            </a:pPr>
            <a:r>
              <a:rPr lang="en-US" sz="2160" dirty="0"/>
              <a:t>Lewis 154</a:t>
            </a:r>
            <a:endParaRPr lang="en-US" altLang="en-US" sz="2160" dirty="0"/>
          </a:p>
          <a:p>
            <a:pPr lvl="1">
              <a:buFont typeface="Wingdings" panose="05000000000000000000" pitchFamily="2" charset="2"/>
              <a:buChar char="ü"/>
            </a:pPr>
            <a:r>
              <a:rPr lang="en-US" altLang="en-US" sz="2160" dirty="0"/>
              <a:t>Office Hour:</a:t>
            </a:r>
          </a:p>
          <a:p>
            <a:pPr lvl="2">
              <a:buFont typeface="Arial" panose="020B0604020202020204" pitchFamily="34" charset="0"/>
              <a:buChar char="•"/>
            </a:pPr>
            <a:r>
              <a:rPr lang="en-US" altLang="en-US" sz="1800" dirty="0"/>
              <a:t>MW 10:00-11:50 am</a:t>
            </a:r>
          </a:p>
          <a:p>
            <a:pPr lvl="1">
              <a:buFont typeface="Wingdings" panose="05000000000000000000" pitchFamily="2" charset="2"/>
              <a:buChar char="ü"/>
            </a:pPr>
            <a:r>
              <a:rPr lang="en-US" altLang="en-US" sz="2160" dirty="0"/>
              <a:t>Email: ywu@uca.edu</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28</a:t>
            </a:fld>
            <a:endParaRPr lang="en-US"/>
          </a:p>
        </p:txBody>
      </p:sp>
    </p:spTree>
    <p:extLst>
      <p:ext uri="{BB962C8B-B14F-4D97-AF65-F5344CB8AC3E}">
        <p14:creationId xmlns:p14="http://schemas.microsoft.com/office/powerpoint/2010/main" val="3675442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29</a:t>
            </a:fld>
            <a:endParaRPr lang="en-US"/>
          </a:p>
        </p:txBody>
      </p:sp>
      <p:sp>
        <p:nvSpPr>
          <p:cNvPr id="9" name="Rectangle 1027">
            <a:extLst>
              <a:ext uri="{FF2B5EF4-FFF2-40B4-BE49-F238E27FC236}">
                <a16:creationId xmlns:a16="http://schemas.microsoft.com/office/drawing/2014/main" id="{71B653C7-50F3-46BF-B6EC-D3E2A110440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400" dirty="0">
                <a:solidFill>
                  <a:srgbClr val="7030A0"/>
                </a:solidFill>
                <a:latin typeface="Times New Roman" panose="02020603050405020304" pitchFamily="18" charset="0"/>
              </a:rPr>
              <a:t>Place for slides, and submitting lab exercise</a:t>
            </a:r>
            <a:endParaRPr lang="en-US" sz="1800" dirty="0">
              <a:solidFill>
                <a:srgbClr val="000000"/>
              </a:solidFill>
              <a:latin typeface="Times New Roman" panose="02020603050405020304" pitchFamily="18" charset="0"/>
            </a:endParaRPr>
          </a:p>
        </p:txBody>
      </p:sp>
      <p:pic>
        <p:nvPicPr>
          <p:cNvPr id="6" name="Picture 5">
            <a:extLst>
              <a:ext uri="{FF2B5EF4-FFF2-40B4-BE49-F238E27FC236}">
                <a16:creationId xmlns:a16="http://schemas.microsoft.com/office/drawing/2014/main" id="{5AD44794-E5D8-86B2-4684-D0014839D12F}"/>
              </a:ext>
            </a:extLst>
          </p:cNvPr>
          <p:cNvPicPr>
            <a:picLocks noChangeAspect="1"/>
          </p:cNvPicPr>
          <p:nvPr/>
        </p:nvPicPr>
        <p:blipFill>
          <a:blip r:embed="rId3"/>
          <a:stretch>
            <a:fillRect/>
          </a:stretch>
        </p:blipFill>
        <p:spPr>
          <a:xfrm>
            <a:off x="38100" y="1964420"/>
            <a:ext cx="8229600" cy="2017284"/>
          </a:xfrm>
          <a:prstGeom prst="rect">
            <a:avLst/>
          </a:prstGeom>
        </p:spPr>
      </p:pic>
    </p:spTree>
    <p:extLst>
      <p:ext uri="{BB962C8B-B14F-4D97-AF65-F5344CB8AC3E}">
        <p14:creationId xmlns:p14="http://schemas.microsoft.com/office/powerpoint/2010/main" val="728267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Who am I?</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a:t>
            </a:fld>
            <a:endParaRPr lang="en-US"/>
          </a:p>
        </p:txBody>
      </p:sp>
      <p:pic>
        <p:nvPicPr>
          <p:cNvPr id="3" name="Picture 2">
            <a:hlinkClick r:id="rId3"/>
            <a:extLst>
              <a:ext uri="{FF2B5EF4-FFF2-40B4-BE49-F238E27FC236}">
                <a16:creationId xmlns:a16="http://schemas.microsoft.com/office/drawing/2014/main" id="{FE608D70-D581-D24A-1C70-9314919C8A41}"/>
              </a:ext>
            </a:extLst>
          </p:cNvPr>
          <p:cNvPicPr>
            <a:picLocks noChangeAspect="1"/>
          </p:cNvPicPr>
          <p:nvPr/>
        </p:nvPicPr>
        <p:blipFill>
          <a:blip r:embed="rId4"/>
          <a:stretch>
            <a:fillRect/>
          </a:stretch>
        </p:blipFill>
        <p:spPr>
          <a:xfrm>
            <a:off x="740498" y="1166113"/>
            <a:ext cx="7217433" cy="3357948"/>
          </a:xfrm>
          <a:prstGeom prst="rect">
            <a:avLst/>
          </a:prstGeom>
        </p:spPr>
      </p:pic>
    </p:spTree>
    <p:extLst>
      <p:ext uri="{BB962C8B-B14F-4D97-AF65-F5344CB8AC3E}">
        <p14:creationId xmlns:p14="http://schemas.microsoft.com/office/powerpoint/2010/main" val="158247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ckboard">
            <a:extLst>
              <a:ext uri="{FF2B5EF4-FFF2-40B4-BE49-F238E27FC236}">
                <a16:creationId xmlns:a16="http://schemas.microsoft.com/office/drawing/2014/main" id="{8DA39DDB-4219-F195-09BA-E99F1A879A57}"/>
              </a:ext>
            </a:extLst>
          </p:cNvPr>
          <p:cNvPicPr>
            <a:picLocks noChangeAspect="1"/>
          </p:cNvPicPr>
          <p:nvPr/>
        </p:nvPicPr>
        <p:blipFill>
          <a:blip r:embed="rId3"/>
          <a:stretch>
            <a:fillRect/>
          </a:stretch>
        </p:blipFill>
        <p:spPr>
          <a:xfrm>
            <a:off x="76200" y="1475810"/>
            <a:ext cx="8077200" cy="2994504"/>
          </a:xfrm>
          <a:prstGeom prst="rect">
            <a:avLst/>
          </a:prstGeom>
        </p:spPr>
      </p:pic>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dirty="0">
                <a:solidFill>
                  <a:srgbClr val="7030A0"/>
                </a:solidFill>
                <a:latin typeface="Times New Roman" panose="02020603050405020304" pitchFamily="18" charset="0"/>
              </a:rPr>
              <a:t>Place for slides, and submitting lab exercise</a:t>
            </a:r>
            <a:endParaRPr lang="en-US" sz="1800" b="0" i="0" u="none" strike="noStrike" baseline="0" dirty="0">
              <a:solidFill>
                <a:srgbClr val="000000"/>
              </a:solidFill>
              <a:latin typeface="Times New Roman" panose="02020603050405020304" pitchFamily="18" charset="0"/>
            </a:endParaRPr>
          </a:p>
          <a:p>
            <a:pPr>
              <a:buFont typeface="Courier New" panose="02070309020205020404" pitchFamily="49" charset="0"/>
              <a:buChar char="o"/>
            </a:pP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30</a:t>
            </a:fld>
            <a:endParaRPr lang="en-US"/>
          </a:p>
        </p:txBody>
      </p:sp>
      <p:sp>
        <p:nvSpPr>
          <p:cNvPr id="8" name="Rectangle 7">
            <a:extLst>
              <a:ext uri="{FF2B5EF4-FFF2-40B4-BE49-F238E27FC236}">
                <a16:creationId xmlns:a16="http://schemas.microsoft.com/office/drawing/2014/main" id="{2A4FF8D7-D348-4711-9A99-391B6C6D57D8}"/>
              </a:ext>
            </a:extLst>
          </p:cNvPr>
          <p:cNvSpPr/>
          <p:nvPr/>
        </p:nvSpPr>
        <p:spPr>
          <a:xfrm>
            <a:off x="221377" y="2792467"/>
            <a:ext cx="804003" cy="23211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descr="red box">
            <a:extLst>
              <a:ext uri="{FF2B5EF4-FFF2-40B4-BE49-F238E27FC236}">
                <a16:creationId xmlns:a16="http://schemas.microsoft.com/office/drawing/2014/main" id="{F50BCFE0-368A-473A-BC7C-ED5B5E7504EF}"/>
              </a:ext>
            </a:extLst>
          </p:cNvPr>
          <p:cNvSpPr/>
          <p:nvPr/>
        </p:nvSpPr>
        <p:spPr>
          <a:xfrm>
            <a:off x="1635919" y="4113538"/>
            <a:ext cx="1108802" cy="32833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692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91FF39-F880-40B7-B53F-ED193CB12C5D}"/>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E6D08C77-A0BB-4C7C-A739-9DC074C9805B}"/>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5" name="Rectangle 1027">
            <a:extLst>
              <a:ext uri="{FF2B5EF4-FFF2-40B4-BE49-F238E27FC236}">
                <a16:creationId xmlns:a16="http://schemas.microsoft.com/office/drawing/2014/main" id="{1FC749D7-5F19-41FF-9A92-F64FBCE89A9C}"/>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on Mac/other computer</a:t>
            </a:r>
          </a:p>
        </p:txBody>
      </p:sp>
      <p:sp>
        <p:nvSpPr>
          <p:cNvPr id="8" name="Title 6">
            <a:extLst>
              <a:ext uri="{FF2B5EF4-FFF2-40B4-BE49-F238E27FC236}">
                <a16:creationId xmlns:a16="http://schemas.microsoft.com/office/drawing/2014/main" id="{0066438C-C931-4F64-892C-2BDEBC269454}"/>
              </a:ext>
            </a:extLst>
          </p:cNvPr>
          <p:cNvSpPr>
            <a:spLocks noGrp="1"/>
          </p:cNvSpPr>
          <p:nvPr>
            <p:ph type="title"/>
          </p:nvPr>
        </p:nvSpPr>
        <p:spPr>
          <a:xfrm>
            <a:off x="411480" y="1887031"/>
            <a:ext cx="7406640" cy="2372061"/>
          </a:xfrm>
        </p:spPr>
        <p:txBody>
          <a:bodyPr>
            <a:normAutofit/>
          </a:bodyPr>
          <a:lstStyle/>
          <a:p>
            <a:pPr algn="l"/>
            <a:r>
              <a:rPr lang="sv-SE" sz="2200" dirty="0"/>
              <a:t>ESRI </a:t>
            </a:r>
            <a:r>
              <a:rPr lang="sv-SE" sz="2200" dirty="0">
                <a:hlinkClick r:id="rId2"/>
              </a:rPr>
              <a:t>https://pro.arcgis.com/en/pro-app/latest/get-started/run-pro-on-a-mac.htm</a:t>
            </a:r>
            <a:r>
              <a:rPr lang="sv-SE" sz="2200" dirty="0"/>
              <a:t> </a:t>
            </a:r>
            <a:br>
              <a:rPr lang="sv-SE" sz="2200" dirty="0"/>
            </a:br>
            <a:br>
              <a:rPr lang="sv-SE" sz="2200" dirty="0"/>
            </a:br>
            <a:r>
              <a:rPr lang="it-IT" sz="2200" dirty="0"/>
              <a:t>Harvard</a:t>
            </a:r>
            <a:br>
              <a:rPr lang="it-IT" sz="2200" dirty="0"/>
            </a:br>
            <a:r>
              <a:rPr lang="it-IT" sz="2200" dirty="0">
                <a:hlinkClick r:id="rId3"/>
              </a:rPr>
              <a:t>https://gis.harvard.edu/faq/how-installing-arcgis-desktop-or-pro-mac-computer</a:t>
            </a:r>
            <a:r>
              <a:rPr lang="it-IT" sz="2200" dirty="0"/>
              <a:t> </a:t>
            </a:r>
            <a:endParaRPr lang="en-US" dirty="0"/>
          </a:p>
        </p:txBody>
      </p:sp>
      <p:sp>
        <p:nvSpPr>
          <p:cNvPr id="9" name="TextBox 8">
            <a:extLst>
              <a:ext uri="{FF2B5EF4-FFF2-40B4-BE49-F238E27FC236}">
                <a16:creationId xmlns:a16="http://schemas.microsoft.com/office/drawing/2014/main" id="{812921C5-92AA-414D-B087-ABA3DC3FD5E2}"/>
              </a:ext>
            </a:extLst>
          </p:cNvPr>
          <p:cNvSpPr txBox="1"/>
          <p:nvPr/>
        </p:nvSpPr>
        <p:spPr>
          <a:xfrm>
            <a:off x="411480" y="1526963"/>
            <a:ext cx="5795889" cy="369332"/>
          </a:xfrm>
          <a:prstGeom prst="rect">
            <a:avLst/>
          </a:prstGeom>
          <a:noFill/>
        </p:spPr>
        <p:txBody>
          <a:bodyPr wrap="square" rtlCol="0">
            <a:spAutoFit/>
          </a:bodyPr>
          <a:lstStyle/>
          <a:p>
            <a:r>
              <a:rPr lang="en-US" dirty="0"/>
              <a:t>Mac</a:t>
            </a:r>
          </a:p>
        </p:txBody>
      </p:sp>
      <p:sp>
        <p:nvSpPr>
          <p:cNvPr id="10" name="TextBox 9">
            <a:extLst>
              <a:ext uri="{FF2B5EF4-FFF2-40B4-BE49-F238E27FC236}">
                <a16:creationId xmlns:a16="http://schemas.microsoft.com/office/drawing/2014/main" id="{F0084AC3-3029-40BA-9643-8DDC47CCE215}"/>
              </a:ext>
            </a:extLst>
          </p:cNvPr>
          <p:cNvSpPr txBox="1"/>
          <p:nvPr/>
        </p:nvSpPr>
        <p:spPr>
          <a:xfrm>
            <a:off x="411480" y="4437931"/>
            <a:ext cx="5795889" cy="646331"/>
          </a:xfrm>
          <a:prstGeom prst="rect">
            <a:avLst/>
          </a:prstGeom>
          <a:noFill/>
        </p:spPr>
        <p:txBody>
          <a:bodyPr wrap="square" rtlCol="0">
            <a:spAutoFit/>
          </a:bodyPr>
          <a:lstStyle/>
          <a:p>
            <a:r>
              <a:rPr lang="en-US" dirty="0"/>
              <a:t>Other PCs (e.g., Chromebook, Microsoft surface)</a:t>
            </a:r>
          </a:p>
          <a:p>
            <a:r>
              <a:rPr lang="en-US" dirty="0"/>
              <a:t>Please talk with/email to me</a:t>
            </a:r>
          </a:p>
        </p:txBody>
      </p:sp>
      <p:sp>
        <p:nvSpPr>
          <p:cNvPr id="2" name="Slide Number Placeholder 1">
            <a:extLst>
              <a:ext uri="{FF2B5EF4-FFF2-40B4-BE49-F238E27FC236}">
                <a16:creationId xmlns:a16="http://schemas.microsoft.com/office/drawing/2014/main" id="{0843DDA2-F949-4DD4-9259-8AC6FAA344EC}"/>
              </a:ext>
            </a:extLst>
          </p:cNvPr>
          <p:cNvSpPr>
            <a:spLocks noGrp="1"/>
          </p:cNvSpPr>
          <p:nvPr>
            <p:ph type="sldNum" sz="quarter" idx="12"/>
          </p:nvPr>
        </p:nvSpPr>
        <p:spPr/>
        <p:txBody>
          <a:bodyPr/>
          <a:lstStyle/>
          <a:p>
            <a:fld id="{127DDC20-79C9-9647-820E-6D40A3D210C3}" type="slidenum">
              <a:rPr lang="en-US" smtClean="0"/>
              <a:pPr/>
              <a:t>31</a:t>
            </a:fld>
            <a:endParaRPr lang="en-US" dirty="0"/>
          </a:p>
        </p:txBody>
      </p:sp>
    </p:spTree>
    <p:extLst>
      <p:ext uri="{BB962C8B-B14F-4D97-AF65-F5344CB8AC3E}">
        <p14:creationId xmlns:p14="http://schemas.microsoft.com/office/powerpoint/2010/main" val="2682471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 – ArcGIS Online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32</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Online</a:t>
            </a:r>
          </a:p>
          <a:p>
            <a:pPr lvl="1">
              <a:buFont typeface="Wingdings" panose="05000000000000000000" pitchFamily="2" charset="2"/>
              <a:buChar char="ü"/>
            </a:pPr>
            <a:r>
              <a:rPr lang="en-US" altLang="en-US" sz="2240" dirty="0"/>
              <a:t>Log in ArcGIS online</a:t>
            </a:r>
          </a:p>
        </p:txBody>
      </p:sp>
      <p:sp>
        <p:nvSpPr>
          <p:cNvPr id="6" name="TextBox 5">
            <a:extLst>
              <a:ext uri="{FF2B5EF4-FFF2-40B4-BE49-F238E27FC236}">
                <a16:creationId xmlns:a16="http://schemas.microsoft.com/office/drawing/2014/main" id="{6BDF30CA-F963-D0A1-5659-69E39774E5DE}"/>
              </a:ext>
            </a:extLst>
          </p:cNvPr>
          <p:cNvSpPr txBox="1"/>
          <p:nvPr/>
        </p:nvSpPr>
        <p:spPr>
          <a:xfrm>
            <a:off x="3546281" y="1506830"/>
            <a:ext cx="4134678" cy="369332"/>
          </a:xfrm>
          <a:prstGeom prst="rect">
            <a:avLst/>
          </a:prstGeom>
          <a:noFill/>
        </p:spPr>
        <p:txBody>
          <a:bodyPr wrap="square">
            <a:spAutoFit/>
          </a:bodyPr>
          <a:lstStyle/>
          <a:p>
            <a:r>
              <a:rPr lang="en-US" dirty="0">
                <a:hlinkClick r:id="rId3"/>
              </a:rPr>
              <a:t>https://uca.edu/geography/gis/</a:t>
            </a:r>
            <a:endParaRPr lang="en-US" dirty="0"/>
          </a:p>
        </p:txBody>
      </p:sp>
      <p:pic>
        <p:nvPicPr>
          <p:cNvPr id="10" name="Picture 9">
            <a:extLst>
              <a:ext uri="{FF2B5EF4-FFF2-40B4-BE49-F238E27FC236}">
                <a16:creationId xmlns:a16="http://schemas.microsoft.com/office/drawing/2014/main" id="{BF589F1C-88F2-57BD-F8B9-194DB4CA0AB6}"/>
              </a:ext>
            </a:extLst>
          </p:cNvPr>
          <p:cNvPicPr>
            <a:picLocks noChangeAspect="1"/>
          </p:cNvPicPr>
          <p:nvPr/>
        </p:nvPicPr>
        <p:blipFill>
          <a:blip r:embed="rId4"/>
          <a:stretch>
            <a:fillRect/>
          </a:stretch>
        </p:blipFill>
        <p:spPr>
          <a:xfrm>
            <a:off x="2751917" y="2004931"/>
            <a:ext cx="2725766" cy="2633562"/>
          </a:xfrm>
          <a:prstGeom prst="rect">
            <a:avLst/>
          </a:prstGeom>
        </p:spPr>
      </p:pic>
    </p:spTree>
    <p:extLst>
      <p:ext uri="{BB962C8B-B14F-4D97-AF65-F5344CB8AC3E}">
        <p14:creationId xmlns:p14="http://schemas.microsoft.com/office/powerpoint/2010/main" val="4246046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0" y="1029962"/>
            <a:ext cx="7850659" cy="3886200"/>
          </a:xfrm>
        </p:spPr>
        <p:txBody>
          <a:bodyPr>
            <a:normAutofit/>
          </a:bodyPr>
          <a:lstStyle/>
          <a:p>
            <a:pPr>
              <a:buFont typeface="Courier New" panose="02070309020205020404" pitchFamily="49" charset="0"/>
              <a:buChar char="o"/>
            </a:pPr>
            <a:r>
              <a:rPr lang="en-US" altLang="en-US" sz="2600" dirty="0"/>
              <a:t>ESRI ArcGIS Pro</a:t>
            </a:r>
            <a:endParaRPr lang="en-US" altLang="en-US" sz="2160" dirty="0"/>
          </a:p>
          <a:p>
            <a:pPr marL="411480" lvl="1" indent="0">
              <a:buNone/>
            </a:pPr>
            <a:endParaRPr lang="en-US" altLang="en-US" sz="2160" dirty="0"/>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 – ArcGIS Pro</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33</a:t>
            </a:fld>
            <a:endParaRPr lang="en-US"/>
          </a:p>
        </p:txBody>
      </p:sp>
      <p:pic>
        <p:nvPicPr>
          <p:cNvPr id="7" name="Picture 6" descr="ArcGIS Pro">
            <a:extLst>
              <a:ext uri="{FF2B5EF4-FFF2-40B4-BE49-F238E27FC236}">
                <a16:creationId xmlns:a16="http://schemas.microsoft.com/office/drawing/2014/main" id="{6E6C59CF-40DE-4BFA-989F-8B691C987B9F}"/>
              </a:ext>
            </a:extLst>
          </p:cNvPr>
          <p:cNvPicPr>
            <a:picLocks noChangeAspect="1"/>
          </p:cNvPicPr>
          <p:nvPr/>
        </p:nvPicPr>
        <p:blipFill>
          <a:blip r:embed="rId3"/>
          <a:stretch>
            <a:fillRect/>
          </a:stretch>
        </p:blipFill>
        <p:spPr>
          <a:xfrm>
            <a:off x="152400" y="1570632"/>
            <a:ext cx="3456875" cy="1725724"/>
          </a:xfrm>
          <a:prstGeom prst="rect">
            <a:avLst/>
          </a:prstGeom>
        </p:spPr>
      </p:pic>
      <p:pic>
        <p:nvPicPr>
          <p:cNvPr id="10" name="Picture 9" descr="ArcGIS Pro">
            <a:extLst>
              <a:ext uri="{FF2B5EF4-FFF2-40B4-BE49-F238E27FC236}">
                <a16:creationId xmlns:a16="http://schemas.microsoft.com/office/drawing/2014/main" id="{0EFE9027-4C7A-481C-B63C-2335038CB786}"/>
              </a:ext>
            </a:extLst>
          </p:cNvPr>
          <p:cNvPicPr>
            <a:picLocks noChangeAspect="1"/>
          </p:cNvPicPr>
          <p:nvPr/>
        </p:nvPicPr>
        <p:blipFill>
          <a:blip r:embed="rId4"/>
          <a:stretch>
            <a:fillRect/>
          </a:stretch>
        </p:blipFill>
        <p:spPr>
          <a:xfrm>
            <a:off x="3823937" y="2601420"/>
            <a:ext cx="4114800" cy="2165843"/>
          </a:xfrm>
          <a:prstGeom prst="rect">
            <a:avLst/>
          </a:prstGeom>
        </p:spPr>
      </p:pic>
    </p:spTree>
    <p:extLst>
      <p:ext uri="{BB962C8B-B14F-4D97-AF65-F5344CB8AC3E}">
        <p14:creationId xmlns:p14="http://schemas.microsoft.com/office/powerpoint/2010/main" val="450203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34</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 </a:t>
            </a:r>
          </a:p>
        </p:txBody>
      </p:sp>
      <p:sp>
        <p:nvSpPr>
          <p:cNvPr id="9" name="Rectangle 8" descr="red box">
            <a:extLst>
              <a:ext uri="{FF2B5EF4-FFF2-40B4-BE49-F238E27FC236}">
                <a16:creationId xmlns:a16="http://schemas.microsoft.com/office/drawing/2014/main" id="{185F94B4-2F72-47BF-9FAA-D84683A8426A}"/>
              </a:ext>
            </a:extLst>
          </p:cNvPr>
          <p:cNvSpPr/>
          <p:nvPr/>
        </p:nvSpPr>
        <p:spPr>
          <a:xfrm>
            <a:off x="6332749" y="2130407"/>
            <a:ext cx="635619" cy="18273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E1E310E-E890-9AA0-2DA8-AB772F7A54D7}"/>
              </a:ext>
            </a:extLst>
          </p:cNvPr>
          <p:cNvPicPr>
            <a:picLocks noChangeAspect="1"/>
          </p:cNvPicPr>
          <p:nvPr/>
        </p:nvPicPr>
        <p:blipFill>
          <a:blip r:embed="rId3"/>
          <a:stretch>
            <a:fillRect/>
          </a:stretch>
        </p:blipFill>
        <p:spPr>
          <a:xfrm>
            <a:off x="392550" y="1634227"/>
            <a:ext cx="7679724" cy="2878304"/>
          </a:xfrm>
          <a:prstGeom prst="rect">
            <a:avLst/>
          </a:prstGeom>
        </p:spPr>
      </p:pic>
    </p:spTree>
    <p:extLst>
      <p:ext uri="{BB962C8B-B14F-4D97-AF65-F5344CB8AC3E}">
        <p14:creationId xmlns:p14="http://schemas.microsoft.com/office/powerpoint/2010/main" val="3591779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35</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a:t>
            </a:r>
          </a:p>
        </p:txBody>
      </p:sp>
      <p:pic>
        <p:nvPicPr>
          <p:cNvPr id="6" name="Picture 5">
            <a:extLst>
              <a:ext uri="{FF2B5EF4-FFF2-40B4-BE49-F238E27FC236}">
                <a16:creationId xmlns:a16="http://schemas.microsoft.com/office/drawing/2014/main" id="{16191FDC-CE04-26B2-50AE-7C0D5AAE2207}"/>
              </a:ext>
            </a:extLst>
          </p:cNvPr>
          <p:cNvPicPr>
            <a:picLocks noChangeAspect="1"/>
          </p:cNvPicPr>
          <p:nvPr/>
        </p:nvPicPr>
        <p:blipFill>
          <a:blip r:embed="rId3"/>
          <a:stretch>
            <a:fillRect/>
          </a:stretch>
        </p:blipFill>
        <p:spPr>
          <a:xfrm>
            <a:off x="628153" y="1410095"/>
            <a:ext cx="6718852" cy="3250117"/>
          </a:xfrm>
          <a:prstGeom prst="rect">
            <a:avLst/>
          </a:prstGeom>
        </p:spPr>
      </p:pic>
    </p:spTree>
    <p:extLst>
      <p:ext uri="{BB962C8B-B14F-4D97-AF65-F5344CB8AC3E}">
        <p14:creationId xmlns:p14="http://schemas.microsoft.com/office/powerpoint/2010/main" val="1872801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rcGIS online">
            <a:extLst>
              <a:ext uri="{FF2B5EF4-FFF2-40B4-BE49-F238E27FC236}">
                <a16:creationId xmlns:a16="http://schemas.microsoft.com/office/drawing/2014/main" id="{4E1B8593-B5CA-4BCC-8DEC-72CAD8E5E77A}"/>
              </a:ext>
            </a:extLst>
          </p:cNvPr>
          <p:cNvPicPr>
            <a:picLocks noChangeAspect="1"/>
          </p:cNvPicPr>
          <p:nvPr/>
        </p:nvPicPr>
        <p:blipFill>
          <a:blip r:embed="rId3"/>
          <a:stretch>
            <a:fillRect/>
          </a:stretch>
        </p:blipFill>
        <p:spPr>
          <a:xfrm>
            <a:off x="459545" y="1523682"/>
            <a:ext cx="7106298" cy="3392480"/>
          </a:xfrm>
          <a:prstGeom prst="rect">
            <a:avLst/>
          </a:prstGeom>
        </p:spPr>
      </p:pic>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36</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a:t>
            </a:r>
          </a:p>
        </p:txBody>
      </p:sp>
      <p:sp>
        <p:nvSpPr>
          <p:cNvPr id="6" name="Rectangle 5" descr="red box">
            <a:extLst>
              <a:ext uri="{FF2B5EF4-FFF2-40B4-BE49-F238E27FC236}">
                <a16:creationId xmlns:a16="http://schemas.microsoft.com/office/drawing/2014/main" id="{79844E2D-9994-4AE6-AF8D-CC66607003A7}"/>
              </a:ext>
            </a:extLst>
          </p:cNvPr>
          <p:cNvSpPr/>
          <p:nvPr/>
        </p:nvSpPr>
        <p:spPr>
          <a:xfrm>
            <a:off x="2219093" y="3681328"/>
            <a:ext cx="1449658" cy="2956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548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ArcGIS online account</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37</a:t>
            </a:fld>
            <a:endParaRPr lang="en-US"/>
          </a:p>
        </p:txBody>
      </p:sp>
      <p:sp>
        <p:nvSpPr>
          <p:cNvPr id="10" name="Rectangle 1027">
            <a:extLst>
              <a:ext uri="{FF2B5EF4-FFF2-40B4-BE49-F238E27FC236}">
                <a16:creationId xmlns:a16="http://schemas.microsoft.com/office/drawing/2014/main" id="{F56A2858-C24B-4D23-AA5A-007F4E06D6E7}"/>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a:t>
            </a:r>
          </a:p>
        </p:txBody>
      </p:sp>
      <p:pic>
        <p:nvPicPr>
          <p:cNvPr id="7" name="Picture 6">
            <a:extLst>
              <a:ext uri="{FF2B5EF4-FFF2-40B4-BE49-F238E27FC236}">
                <a16:creationId xmlns:a16="http://schemas.microsoft.com/office/drawing/2014/main" id="{A74CF7BE-17E0-CD5D-13FA-7D64105BAD95}"/>
              </a:ext>
            </a:extLst>
          </p:cNvPr>
          <p:cNvPicPr>
            <a:picLocks noChangeAspect="1"/>
          </p:cNvPicPr>
          <p:nvPr/>
        </p:nvPicPr>
        <p:blipFill>
          <a:blip r:embed="rId3"/>
          <a:stretch>
            <a:fillRect/>
          </a:stretch>
        </p:blipFill>
        <p:spPr>
          <a:xfrm>
            <a:off x="76200" y="1827368"/>
            <a:ext cx="3121634" cy="2497307"/>
          </a:xfrm>
          <a:prstGeom prst="rect">
            <a:avLst/>
          </a:prstGeom>
        </p:spPr>
      </p:pic>
      <p:pic>
        <p:nvPicPr>
          <p:cNvPr id="11" name="Picture 10">
            <a:extLst>
              <a:ext uri="{FF2B5EF4-FFF2-40B4-BE49-F238E27FC236}">
                <a16:creationId xmlns:a16="http://schemas.microsoft.com/office/drawing/2014/main" id="{7BEB9B27-56FA-6016-C04C-82BFCD26F48A}"/>
              </a:ext>
            </a:extLst>
          </p:cNvPr>
          <p:cNvPicPr>
            <a:picLocks noChangeAspect="1"/>
          </p:cNvPicPr>
          <p:nvPr/>
        </p:nvPicPr>
        <p:blipFill>
          <a:blip r:embed="rId4"/>
          <a:stretch>
            <a:fillRect/>
          </a:stretch>
        </p:blipFill>
        <p:spPr>
          <a:xfrm>
            <a:off x="3197832" y="945489"/>
            <a:ext cx="5031768" cy="2950650"/>
          </a:xfrm>
          <a:prstGeom prst="rect">
            <a:avLst/>
          </a:prstGeom>
        </p:spPr>
      </p:pic>
    </p:spTree>
    <p:extLst>
      <p:ext uri="{BB962C8B-B14F-4D97-AF65-F5344CB8AC3E}">
        <p14:creationId xmlns:p14="http://schemas.microsoft.com/office/powerpoint/2010/main" val="1329453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16C8C-F42B-6D1D-59C5-807AA1366651}"/>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B1B4A3A-14F4-7DC1-B533-AACDBACA819C}"/>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6DA4ACB8-6520-185E-D83C-F84022F6A9D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Conference</a:t>
            </a:r>
          </a:p>
        </p:txBody>
      </p:sp>
      <p:sp>
        <p:nvSpPr>
          <p:cNvPr id="2" name="Slide Number Placeholder 1">
            <a:extLst>
              <a:ext uri="{FF2B5EF4-FFF2-40B4-BE49-F238E27FC236}">
                <a16:creationId xmlns:a16="http://schemas.microsoft.com/office/drawing/2014/main" id="{DDB43793-0759-0C46-A2CA-9DB3319BA54C}"/>
              </a:ext>
            </a:extLst>
          </p:cNvPr>
          <p:cNvSpPr>
            <a:spLocks noGrp="1"/>
          </p:cNvSpPr>
          <p:nvPr>
            <p:ph type="sldNum" sz="quarter" idx="12"/>
          </p:nvPr>
        </p:nvSpPr>
        <p:spPr/>
        <p:txBody>
          <a:bodyPr/>
          <a:lstStyle/>
          <a:p>
            <a:fld id="{127DDC20-79C9-9647-820E-6D40A3D210C3}" type="slidenum">
              <a:rPr lang="en-US" smtClean="0"/>
              <a:pPr/>
              <a:t>38</a:t>
            </a:fld>
            <a:endParaRPr lang="en-US"/>
          </a:p>
        </p:txBody>
      </p:sp>
      <p:sp>
        <p:nvSpPr>
          <p:cNvPr id="7" name="Rectangle 1027">
            <a:extLst>
              <a:ext uri="{FF2B5EF4-FFF2-40B4-BE49-F238E27FC236}">
                <a16:creationId xmlns:a16="http://schemas.microsoft.com/office/drawing/2014/main" id="{B10539F2-AC0B-586F-F2A0-DA56A5E9591A}"/>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hlinkClick r:id="rId3"/>
              </a:rPr>
              <a:t>Arkansas GIS Users Forum</a:t>
            </a:r>
            <a:endParaRPr lang="en-US" altLang="en-US" sz="2600" dirty="0"/>
          </a:p>
          <a:p>
            <a:pPr>
              <a:buFont typeface="Courier New" panose="02070309020205020404" pitchFamily="49" charset="0"/>
              <a:buChar char="o"/>
            </a:pPr>
            <a:r>
              <a:rPr lang="en-US" altLang="en-US" sz="2600" dirty="0">
                <a:hlinkClick r:id="rId4"/>
              </a:rPr>
              <a:t>SWAAG Conference </a:t>
            </a:r>
            <a:endParaRPr lang="en-US" altLang="en-US" sz="2600" dirty="0"/>
          </a:p>
          <a:p>
            <a:pPr lvl="1">
              <a:buFont typeface="Courier New" panose="02070309020205020404" pitchFamily="49" charset="0"/>
              <a:buChar char="o"/>
            </a:pPr>
            <a:r>
              <a:rPr lang="en-US" altLang="en-US" sz="2240" dirty="0"/>
              <a:t>Student Competition</a:t>
            </a:r>
          </a:p>
          <a:p>
            <a:pPr lvl="1">
              <a:buFont typeface="Courier New" panose="02070309020205020404" pitchFamily="49" charset="0"/>
              <a:buChar char="o"/>
            </a:pPr>
            <a:r>
              <a:rPr lang="en-US" altLang="en-US" sz="2240" dirty="0" err="1"/>
              <a:t>Geobowl</a:t>
            </a:r>
            <a:endParaRPr lang="en-US" altLang="en-US" sz="2240" dirty="0"/>
          </a:p>
        </p:txBody>
      </p:sp>
      <p:pic>
        <p:nvPicPr>
          <p:cNvPr id="8" name="Picture 7">
            <a:hlinkClick r:id="rId5"/>
            <a:extLst>
              <a:ext uri="{FF2B5EF4-FFF2-40B4-BE49-F238E27FC236}">
                <a16:creationId xmlns:a16="http://schemas.microsoft.com/office/drawing/2014/main" id="{B8DE05EC-F9FE-F835-83A6-334D5588145A}"/>
              </a:ext>
            </a:extLst>
          </p:cNvPr>
          <p:cNvPicPr>
            <a:picLocks noChangeAspect="1"/>
          </p:cNvPicPr>
          <p:nvPr/>
        </p:nvPicPr>
        <p:blipFill>
          <a:blip r:embed="rId6"/>
          <a:stretch>
            <a:fillRect/>
          </a:stretch>
        </p:blipFill>
        <p:spPr>
          <a:xfrm>
            <a:off x="4941625" y="1422555"/>
            <a:ext cx="2539176" cy="3344708"/>
          </a:xfrm>
          <a:prstGeom prst="rect">
            <a:avLst/>
          </a:prstGeom>
        </p:spPr>
      </p:pic>
    </p:spTree>
    <p:extLst>
      <p:ext uri="{BB962C8B-B14F-4D97-AF65-F5344CB8AC3E}">
        <p14:creationId xmlns:p14="http://schemas.microsoft.com/office/powerpoint/2010/main" val="3501619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8FBD4-BEB0-A762-13C7-7BE5D7F3ED5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D420106-E6A1-E13B-496B-983D9ECAC3A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49A76896-E425-1588-3A2A-7B97EB40ABC0}"/>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Conference</a:t>
            </a:r>
          </a:p>
        </p:txBody>
      </p:sp>
      <p:sp>
        <p:nvSpPr>
          <p:cNvPr id="2" name="Slide Number Placeholder 1">
            <a:extLst>
              <a:ext uri="{FF2B5EF4-FFF2-40B4-BE49-F238E27FC236}">
                <a16:creationId xmlns:a16="http://schemas.microsoft.com/office/drawing/2014/main" id="{262A1566-09CB-4EE0-D964-2F890203ACCA}"/>
              </a:ext>
            </a:extLst>
          </p:cNvPr>
          <p:cNvSpPr>
            <a:spLocks noGrp="1"/>
          </p:cNvSpPr>
          <p:nvPr>
            <p:ph type="sldNum" sz="quarter" idx="12"/>
          </p:nvPr>
        </p:nvSpPr>
        <p:spPr/>
        <p:txBody>
          <a:bodyPr/>
          <a:lstStyle/>
          <a:p>
            <a:fld id="{127DDC20-79C9-9647-820E-6D40A3D210C3}" type="slidenum">
              <a:rPr lang="en-US" smtClean="0"/>
              <a:pPr/>
              <a:t>39</a:t>
            </a:fld>
            <a:endParaRPr lang="en-US"/>
          </a:p>
        </p:txBody>
      </p:sp>
      <p:sp>
        <p:nvSpPr>
          <p:cNvPr id="7" name="Rectangle 1027">
            <a:extLst>
              <a:ext uri="{FF2B5EF4-FFF2-40B4-BE49-F238E27FC236}">
                <a16:creationId xmlns:a16="http://schemas.microsoft.com/office/drawing/2014/main" id="{0682DB40-B829-CEC2-B109-F107192AE34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AAG Conference</a:t>
            </a:r>
          </a:p>
          <a:p>
            <a:pPr lvl="1">
              <a:buFont typeface="Courier New" panose="02070309020205020404" pitchFamily="49" charset="0"/>
              <a:buChar char="o"/>
            </a:pPr>
            <a:r>
              <a:rPr lang="en-US" altLang="en-US" sz="2240" dirty="0">
                <a:hlinkClick r:id="rId3"/>
              </a:rPr>
              <a:t>Awards and grants</a:t>
            </a:r>
            <a:endParaRPr lang="en-US" altLang="en-US" sz="2240" dirty="0"/>
          </a:p>
        </p:txBody>
      </p:sp>
      <p:pic>
        <p:nvPicPr>
          <p:cNvPr id="6" name="Picture 5">
            <a:extLst>
              <a:ext uri="{FF2B5EF4-FFF2-40B4-BE49-F238E27FC236}">
                <a16:creationId xmlns:a16="http://schemas.microsoft.com/office/drawing/2014/main" id="{CDF788BC-8B42-B754-0BB4-FF6163006F4E}"/>
              </a:ext>
            </a:extLst>
          </p:cNvPr>
          <p:cNvPicPr>
            <a:picLocks noChangeAspect="1"/>
          </p:cNvPicPr>
          <p:nvPr/>
        </p:nvPicPr>
        <p:blipFill>
          <a:blip r:embed="rId4"/>
          <a:stretch>
            <a:fillRect/>
          </a:stretch>
        </p:blipFill>
        <p:spPr>
          <a:xfrm>
            <a:off x="2856065" y="1938439"/>
            <a:ext cx="5126400" cy="3040196"/>
          </a:xfrm>
          <a:prstGeom prst="rect">
            <a:avLst/>
          </a:prstGeom>
        </p:spPr>
      </p:pic>
    </p:spTree>
    <p:extLst>
      <p:ext uri="{BB962C8B-B14F-4D97-AF65-F5344CB8AC3E}">
        <p14:creationId xmlns:p14="http://schemas.microsoft.com/office/powerpoint/2010/main" val="428025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116C6-1FDC-A669-6105-F66821292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23DBE-2620-7967-9C81-A0D46E27F06A}"/>
              </a:ext>
            </a:extLst>
          </p:cNvPr>
          <p:cNvSpPr>
            <a:spLocks noGrp="1"/>
          </p:cNvSpPr>
          <p:nvPr>
            <p:ph type="title"/>
          </p:nvPr>
        </p:nvSpPr>
        <p:spPr>
          <a:xfrm>
            <a:off x="0" y="46684"/>
            <a:ext cx="4114800" cy="647486"/>
          </a:xfrm>
        </p:spPr>
        <p:txBody>
          <a:bodyPr>
            <a:normAutofit fontScale="90000"/>
          </a:bodyPr>
          <a:lstStyle/>
          <a:p>
            <a:r>
              <a:rPr lang="en-US" sz="3200" dirty="0">
                <a:solidFill>
                  <a:srgbClr val="7030A0"/>
                </a:solidFill>
              </a:rPr>
              <a:t>Past Teaching Experience</a:t>
            </a:r>
          </a:p>
        </p:txBody>
      </p:sp>
      <p:sp>
        <p:nvSpPr>
          <p:cNvPr id="5" name="Slide Number Placeholder 4">
            <a:extLst>
              <a:ext uri="{FF2B5EF4-FFF2-40B4-BE49-F238E27FC236}">
                <a16:creationId xmlns:a16="http://schemas.microsoft.com/office/drawing/2014/main" id="{8A366D37-09FA-CBEB-CAC3-8A6BA1051107}"/>
              </a:ext>
            </a:extLst>
          </p:cNvPr>
          <p:cNvSpPr>
            <a:spLocks noGrp="1"/>
          </p:cNvSpPr>
          <p:nvPr>
            <p:ph type="sldNum" sz="quarter" idx="4"/>
          </p:nvPr>
        </p:nvSpPr>
        <p:spPr/>
        <p:txBody>
          <a:bodyPr/>
          <a:lstStyle/>
          <a:p>
            <a:fld id="{9257DAD1-48AB-8A4C-A054-135C0212BAAD}" type="slidenum">
              <a:rPr lang="en-US" smtClean="0"/>
              <a:pPr/>
              <a:t>4</a:t>
            </a:fld>
            <a:endParaRPr lang="en-US" dirty="0"/>
          </a:p>
        </p:txBody>
      </p:sp>
      <p:grpSp>
        <p:nvGrpSpPr>
          <p:cNvPr id="3" name="Group 2">
            <a:extLst>
              <a:ext uri="{FF2B5EF4-FFF2-40B4-BE49-F238E27FC236}">
                <a16:creationId xmlns:a16="http://schemas.microsoft.com/office/drawing/2014/main" id="{6764F40D-1305-58D7-D448-413997826CE9}"/>
              </a:ext>
            </a:extLst>
          </p:cNvPr>
          <p:cNvGrpSpPr/>
          <p:nvPr/>
        </p:nvGrpSpPr>
        <p:grpSpPr>
          <a:xfrm>
            <a:off x="480029" y="1102255"/>
            <a:ext cx="3998098" cy="3823009"/>
            <a:chOff x="1083112" y="1003039"/>
            <a:chExt cx="3383819" cy="3401059"/>
          </a:xfrm>
        </p:grpSpPr>
        <p:pic>
          <p:nvPicPr>
            <p:cNvPr id="83" name="Picture 82" descr="A cartoon snake with a speech bubble&#10;&#10;Description automatically generated">
              <a:hlinkClick r:id="rId2"/>
              <a:extLst>
                <a:ext uri="{FF2B5EF4-FFF2-40B4-BE49-F238E27FC236}">
                  <a16:creationId xmlns:a16="http://schemas.microsoft.com/office/drawing/2014/main" id="{99AA12A9-56FF-8781-BD15-BF4CD8534395}"/>
                </a:ext>
              </a:extLst>
            </p:cNvPr>
            <p:cNvPicPr>
              <a:picLocks noChangeAspect="1"/>
            </p:cNvPicPr>
            <p:nvPr/>
          </p:nvPicPr>
          <p:blipFill>
            <a:blip r:embed="rId3"/>
            <a:stretch>
              <a:fillRect/>
            </a:stretch>
          </p:blipFill>
          <p:spPr>
            <a:xfrm>
              <a:off x="1859215" y="1491005"/>
              <a:ext cx="1780093" cy="1244961"/>
            </a:xfrm>
            <a:prstGeom prst="rect">
              <a:avLst/>
            </a:prstGeom>
          </p:spPr>
        </p:pic>
        <p:sp>
          <p:nvSpPr>
            <p:cNvPr id="225" name="TextBox 224">
              <a:extLst>
                <a:ext uri="{FF2B5EF4-FFF2-40B4-BE49-F238E27FC236}">
                  <a16:creationId xmlns:a16="http://schemas.microsoft.com/office/drawing/2014/main" id="{4E9E951A-1686-1BA0-0C27-1A95634FE251}"/>
                </a:ext>
              </a:extLst>
            </p:cNvPr>
            <p:cNvSpPr txBox="1"/>
            <p:nvPr/>
          </p:nvSpPr>
          <p:spPr>
            <a:xfrm>
              <a:off x="1398386" y="3006998"/>
              <a:ext cx="2599335" cy="1397100"/>
            </a:xfrm>
            <a:prstGeom prst="rect">
              <a:avLst/>
            </a:prstGeom>
            <a:noFill/>
          </p:spPr>
          <p:txBody>
            <a:bodyPr rot="0" spcFirstLastPara="0" vertOverflow="overflow" horzOverflow="overflow" vert="horz" wrap="square" lIns="61722" tIns="30861" rIns="61722" bIns="30861" numCol="1" spcCol="0" rtlCol="0" fromWordArt="0" anchor="t" anchorCtr="0" forceAA="0" compatLnSpc="1">
              <a:prstTxWarp prst="textNoShape">
                <a:avLst/>
              </a:prstTxWarp>
              <a:spAutoFit/>
            </a:bodyPr>
            <a:lstStyle/>
            <a:p>
              <a:pPr marL="308610" indent="-308610">
                <a:buAutoNum type="arabicPeriod"/>
              </a:pPr>
              <a:r>
                <a:rPr lang="en-US" sz="1400" b="1" dirty="0">
                  <a:ea typeface="Calibri"/>
                  <a:cs typeface="Calibri"/>
                </a:rPr>
                <a:t>Manipulating Spatial Data</a:t>
              </a:r>
            </a:p>
            <a:p>
              <a:pPr marL="308610" indent="-308610">
                <a:buFontTx/>
                <a:buAutoNum type="arabicPeriod"/>
              </a:pPr>
              <a:r>
                <a:rPr lang="en-US" sz="1400" b="1" dirty="0">
                  <a:ea typeface="Calibri"/>
                  <a:cs typeface="Calibri"/>
                </a:rPr>
                <a:t>Web Mapping</a:t>
              </a:r>
            </a:p>
            <a:p>
              <a:pPr marL="308610" indent="-308610">
                <a:buFontTx/>
                <a:buAutoNum type="arabicPeriod"/>
              </a:pPr>
              <a:r>
                <a:rPr lang="en-US" sz="1400" b="1" dirty="0">
                  <a:ea typeface="Calibri"/>
                  <a:cs typeface="Calibri"/>
                </a:rPr>
                <a:t>Processing Raster</a:t>
              </a:r>
            </a:p>
            <a:p>
              <a:pPr marL="308610" indent="-308610">
                <a:buFontTx/>
                <a:buAutoNum type="arabicPeriod"/>
              </a:pPr>
              <a:r>
                <a:rPr lang="en-US" sz="1400" b="1" dirty="0">
                  <a:ea typeface="Calibri"/>
                  <a:cs typeface="Calibri"/>
                </a:rPr>
                <a:t>Data Analysis</a:t>
              </a:r>
            </a:p>
            <a:p>
              <a:pPr marL="308610" indent="-308610">
                <a:buFontTx/>
                <a:buAutoNum type="arabicPeriod"/>
              </a:pPr>
              <a:r>
                <a:rPr lang="en-US" sz="1400" b="1" dirty="0">
                  <a:ea typeface="Calibri"/>
                  <a:cs typeface="Calibri"/>
                </a:rPr>
                <a:t>Creating Custom Tool</a:t>
              </a:r>
            </a:p>
            <a:p>
              <a:pPr marL="308610" indent="-308610">
                <a:buFontTx/>
                <a:buAutoNum type="arabicPeriod"/>
              </a:pPr>
              <a:r>
                <a:rPr lang="en-US" sz="1400" b="1" dirty="0">
                  <a:ea typeface="Calibri"/>
                  <a:cs typeface="Calibri"/>
                </a:rPr>
                <a:t>Data Visualization</a:t>
              </a:r>
            </a:p>
            <a:p>
              <a:pPr marL="308610" indent="-308610">
                <a:buAutoNum type="arabicPeriod"/>
              </a:pPr>
              <a:r>
                <a:rPr lang="en-US" sz="1400" b="1" dirty="0">
                  <a:ea typeface="Calibri"/>
                  <a:cs typeface="Calibri"/>
                </a:rPr>
                <a:t>…</a:t>
              </a:r>
            </a:p>
          </p:txBody>
        </p:sp>
        <p:sp>
          <p:nvSpPr>
            <p:cNvPr id="6" name="TextBox 5">
              <a:extLst>
                <a:ext uri="{FF2B5EF4-FFF2-40B4-BE49-F238E27FC236}">
                  <a16:creationId xmlns:a16="http://schemas.microsoft.com/office/drawing/2014/main" id="{462C4BBB-C8AF-0C2E-003D-041C38530E1E}"/>
                </a:ext>
              </a:extLst>
            </p:cNvPr>
            <p:cNvSpPr txBox="1"/>
            <p:nvPr/>
          </p:nvSpPr>
          <p:spPr>
            <a:xfrm>
              <a:off x="1083112" y="1003039"/>
              <a:ext cx="3383819" cy="379591"/>
            </a:xfrm>
            <a:prstGeom prst="rect">
              <a:avLst/>
            </a:prstGeom>
            <a:noFill/>
          </p:spPr>
          <p:txBody>
            <a:bodyPr wrap="square" rtlCol="0">
              <a:spAutoFit/>
            </a:bodyPr>
            <a:lstStyle/>
            <a:p>
              <a:pPr indent="-192882" algn="ctr">
                <a:buFont typeface="Arial" panose="020B0604020202020204" pitchFamily="34" charset="0"/>
                <a:buChar char="•"/>
              </a:pPr>
              <a:r>
                <a:rPr lang="en-US" sz="1620" b="1" dirty="0">
                  <a:solidFill>
                    <a:srgbClr val="C00000"/>
                  </a:solidFill>
                  <a:ea typeface="Calibri"/>
                  <a:cs typeface="Calibri"/>
                </a:rPr>
                <a:t>Python Programming</a:t>
              </a:r>
            </a:p>
          </p:txBody>
        </p:sp>
      </p:grpSp>
      <p:grpSp>
        <p:nvGrpSpPr>
          <p:cNvPr id="20" name="Group 19">
            <a:extLst>
              <a:ext uri="{FF2B5EF4-FFF2-40B4-BE49-F238E27FC236}">
                <a16:creationId xmlns:a16="http://schemas.microsoft.com/office/drawing/2014/main" id="{983E94D3-30AE-C12E-96D3-1950062CCE81}"/>
              </a:ext>
            </a:extLst>
          </p:cNvPr>
          <p:cNvGrpSpPr/>
          <p:nvPr/>
        </p:nvGrpSpPr>
        <p:grpSpPr>
          <a:xfrm>
            <a:off x="4541796" y="1102255"/>
            <a:ext cx="3378204" cy="3828951"/>
            <a:chOff x="5240120" y="1070263"/>
            <a:chExt cx="2634872" cy="3256823"/>
          </a:xfrm>
        </p:grpSpPr>
        <p:sp>
          <p:nvSpPr>
            <p:cNvPr id="21" name="TextBox 20">
              <a:extLst>
                <a:ext uri="{FF2B5EF4-FFF2-40B4-BE49-F238E27FC236}">
                  <a16:creationId xmlns:a16="http://schemas.microsoft.com/office/drawing/2014/main" id="{F060BF7E-8DD8-C791-47D7-208077AA7CE0}"/>
                </a:ext>
              </a:extLst>
            </p:cNvPr>
            <p:cNvSpPr txBox="1"/>
            <p:nvPr/>
          </p:nvSpPr>
          <p:spPr>
            <a:xfrm>
              <a:off x="5240120" y="1070263"/>
              <a:ext cx="2634872" cy="359825"/>
            </a:xfrm>
            <a:prstGeom prst="rect">
              <a:avLst/>
            </a:prstGeom>
            <a:noFill/>
          </p:spPr>
          <p:txBody>
            <a:bodyPr wrap="square" rtlCol="0">
              <a:spAutoFit/>
            </a:bodyPr>
            <a:lstStyle/>
            <a:p>
              <a:pPr marL="192882" indent="-192882" algn="ctr">
                <a:buFont typeface="Arial" panose="020B0604020202020204" pitchFamily="34" charset="0"/>
                <a:buChar char="•"/>
              </a:pPr>
              <a:r>
                <a:rPr lang="en-US" sz="1620" b="1" dirty="0">
                  <a:solidFill>
                    <a:srgbClr val="C00000"/>
                  </a:solidFill>
                  <a:ea typeface="Calibri"/>
                  <a:cs typeface="Calibri"/>
                </a:rPr>
                <a:t>Spatial Database</a:t>
              </a:r>
            </a:p>
          </p:txBody>
        </p:sp>
        <p:sp>
          <p:nvSpPr>
            <p:cNvPr id="22" name="TextBox 21">
              <a:extLst>
                <a:ext uri="{FF2B5EF4-FFF2-40B4-BE49-F238E27FC236}">
                  <a16:creationId xmlns:a16="http://schemas.microsoft.com/office/drawing/2014/main" id="{C6F197EC-6548-1DC8-10BA-2211E4DEB56A}"/>
                </a:ext>
              </a:extLst>
            </p:cNvPr>
            <p:cNvSpPr txBox="1"/>
            <p:nvPr/>
          </p:nvSpPr>
          <p:spPr>
            <a:xfrm>
              <a:off x="5591120" y="2965788"/>
              <a:ext cx="2283872" cy="1361298"/>
            </a:xfrm>
            <a:prstGeom prst="rect">
              <a:avLst/>
            </a:prstGeom>
            <a:noFill/>
          </p:spPr>
          <p:txBody>
            <a:bodyPr wrap="square" rtlCol="0">
              <a:spAutoFit/>
            </a:bodyPr>
            <a:lstStyle/>
            <a:p>
              <a:pPr marL="231458" indent="-231458">
                <a:buAutoNum type="arabicPeriod"/>
              </a:pPr>
              <a:r>
                <a:rPr lang="en-US" sz="1400" b="1" dirty="0">
                  <a:ea typeface="Calibri"/>
                  <a:cs typeface="Calibri"/>
                </a:rPr>
                <a:t>G</a:t>
              </a:r>
              <a:r>
                <a:rPr lang="en-US" altLang="zh-CN" sz="1400" b="1" dirty="0">
                  <a:ea typeface="Calibri"/>
                  <a:cs typeface="Calibri"/>
                </a:rPr>
                <a:t>eodatabase</a:t>
              </a:r>
              <a:endParaRPr lang="en-US" sz="1400" b="1" dirty="0">
                <a:ea typeface="Calibri"/>
                <a:cs typeface="Calibri"/>
              </a:endParaRPr>
            </a:p>
            <a:p>
              <a:pPr marL="231458" indent="-231458">
                <a:buAutoNum type="arabicPeriod"/>
              </a:pPr>
              <a:r>
                <a:rPr lang="en-US" sz="1400" b="1" dirty="0">
                  <a:ea typeface="Calibri"/>
                  <a:cs typeface="Calibri"/>
                </a:rPr>
                <a:t>SQL</a:t>
              </a:r>
            </a:p>
            <a:p>
              <a:pPr marL="231458" indent="-231458">
                <a:buAutoNum type="arabicPeriod"/>
              </a:pPr>
              <a:r>
                <a:rPr lang="en-US" sz="1400" b="1" dirty="0">
                  <a:ea typeface="Calibri"/>
                  <a:cs typeface="Calibri"/>
                </a:rPr>
                <a:t>Proximity Analysis</a:t>
              </a:r>
            </a:p>
            <a:p>
              <a:pPr marL="231458" indent="-231458">
                <a:buAutoNum type="arabicPeriod"/>
              </a:pPr>
              <a:r>
                <a:rPr lang="en-US" sz="1400" b="1" dirty="0">
                  <a:ea typeface="Calibri"/>
                  <a:cs typeface="Calibri"/>
                </a:rPr>
                <a:t>Geometry processing</a:t>
              </a:r>
            </a:p>
            <a:p>
              <a:pPr marL="231458" indent="-231458">
                <a:buAutoNum type="arabicPeriod"/>
              </a:pPr>
              <a:r>
                <a:rPr lang="en-US" sz="1400" b="1" dirty="0">
                  <a:ea typeface="Calibri"/>
                  <a:cs typeface="Calibri"/>
                </a:rPr>
                <a:t>Raster processing</a:t>
              </a:r>
            </a:p>
            <a:p>
              <a:pPr marL="231458" indent="-231458">
                <a:buAutoNum type="arabicPeriod"/>
              </a:pPr>
              <a:r>
                <a:rPr lang="en-US" sz="1400" b="1" dirty="0" err="1">
                  <a:ea typeface="Calibri"/>
                  <a:cs typeface="Calibri"/>
                </a:rPr>
                <a:t>PostSQL</a:t>
              </a:r>
              <a:r>
                <a:rPr lang="en-US" sz="1400" b="1" dirty="0">
                  <a:ea typeface="Calibri"/>
                  <a:cs typeface="Calibri"/>
                </a:rPr>
                <a:t> with python</a:t>
              </a:r>
            </a:p>
            <a:p>
              <a:pPr marL="231458" indent="-231458">
                <a:buAutoNum type="arabicPeriod"/>
              </a:pPr>
              <a:r>
                <a:rPr lang="en-US" sz="1400" b="1" dirty="0">
                  <a:ea typeface="Calibri"/>
                  <a:cs typeface="Calibri"/>
                </a:rPr>
                <a:t>…</a:t>
              </a:r>
            </a:p>
          </p:txBody>
        </p:sp>
      </p:grpSp>
      <p:pic>
        <p:nvPicPr>
          <p:cNvPr id="24" name="Picture 23">
            <a:hlinkClick r:id="rId4"/>
            <a:extLst>
              <a:ext uri="{FF2B5EF4-FFF2-40B4-BE49-F238E27FC236}">
                <a16:creationId xmlns:a16="http://schemas.microsoft.com/office/drawing/2014/main" id="{EF314FA9-B4A1-435E-25BE-703EAF37FB7B}"/>
              </a:ext>
            </a:extLst>
          </p:cNvPr>
          <p:cNvPicPr>
            <a:picLocks noChangeAspect="1"/>
          </p:cNvPicPr>
          <p:nvPr/>
        </p:nvPicPr>
        <p:blipFill>
          <a:blip r:embed="rId5"/>
          <a:stretch>
            <a:fillRect/>
          </a:stretch>
        </p:blipFill>
        <p:spPr>
          <a:xfrm>
            <a:off x="5692922" y="1579160"/>
            <a:ext cx="1370277" cy="1393574"/>
          </a:xfrm>
          <a:prstGeom prst="rect">
            <a:avLst/>
          </a:prstGeom>
        </p:spPr>
      </p:pic>
    </p:spTree>
    <p:extLst>
      <p:ext uri="{BB962C8B-B14F-4D97-AF65-F5344CB8AC3E}">
        <p14:creationId xmlns:p14="http://schemas.microsoft.com/office/powerpoint/2010/main" val="302536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754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95960" y="458046"/>
            <a:ext cx="512742" cy="4283223"/>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97494" y="257309"/>
            <a:ext cx="325792" cy="414106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26" name="Picture 2" descr="Image result for uber">
            <a:hlinkClick r:id="rId3"/>
            <a:extLst>
              <a:ext uri="{FF2B5EF4-FFF2-40B4-BE49-F238E27FC236}">
                <a16:creationId xmlns:a16="http://schemas.microsoft.com/office/drawing/2014/main" id="{0CABCF59-05BC-4120-933C-A830FEF9B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03" r="16943" b="-4"/>
          <a:stretch/>
        </p:blipFill>
        <p:spPr bwMode="auto">
          <a:xfrm>
            <a:off x="-2056" y="255317"/>
            <a:ext cx="3125343" cy="39493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Yelp">
            <a:extLst>
              <a:ext uri="{FF2B5EF4-FFF2-40B4-BE49-F238E27FC236}">
                <a16:creationId xmlns:a16="http://schemas.microsoft.com/office/drawing/2014/main" id="{B448ECAE-31B4-4003-A696-9255663829D7}"/>
              </a:ext>
            </a:extLst>
          </p:cNvPr>
          <p:cNvPicPr>
            <a:picLocks noChangeAspect="1"/>
          </p:cNvPicPr>
          <p:nvPr/>
        </p:nvPicPr>
        <p:blipFill rotWithShape="1">
          <a:blip r:embed="rId5"/>
          <a:srcRect l="13866" r="2593" b="3"/>
          <a:stretch/>
        </p:blipFill>
        <p:spPr>
          <a:xfrm>
            <a:off x="3308701" y="803672"/>
            <a:ext cx="4920897" cy="3931723"/>
          </a:xfrm>
          <a:prstGeom prst="rect">
            <a:avLst/>
          </a:prstGeom>
        </p:spPr>
      </p:pic>
      <p:sp>
        <p:nvSpPr>
          <p:cNvPr id="4" name="Slide Number Placeholder 3">
            <a:extLst>
              <a:ext uri="{FF2B5EF4-FFF2-40B4-BE49-F238E27FC236}">
                <a16:creationId xmlns:a16="http://schemas.microsoft.com/office/drawing/2014/main" id="{1BF11F8A-C1ED-4DC6-B946-F450E9DC9272}"/>
              </a:ext>
            </a:extLst>
          </p:cNvPr>
          <p:cNvSpPr>
            <a:spLocks noGrp="1"/>
          </p:cNvSpPr>
          <p:nvPr>
            <p:ph type="sldNum" sz="quarter" idx="12"/>
          </p:nvPr>
        </p:nvSpPr>
        <p:spPr>
          <a:xfrm>
            <a:off x="7227646" y="4786884"/>
            <a:ext cx="462915" cy="240030"/>
          </a:xfrm>
        </p:spPr>
        <p:txBody>
          <a:bodyPr vert="horz" lIns="91440" tIns="45720" rIns="91440" bIns="45720" rtlCol="0" anchor="ctr">
            <a:normAutofit/>
          </a:bodyPr>
          <a:lstStyle/>
          <a:p>
            <a:pPr defTabSz="914400">
              <a:lnSpc>
                <a:spcPct val="90000"/>
              </a:lnSpc>
              <a:spcAft>
                <a:spcPts val="600"/>
              </a:spcAft>
            </a:pPr>
            <a:fld id="{4FFA5068-6C98-4B51-9190-23CE74466776}" type="slidenum">
              <a:rPr lang="en-US" sz="1000" smtClean="0"/>
              <a:pPr defTabSz="914400">
                <a:lnSpc>
                  <a:spcPct val="90000"/>
                </a:lnSpc>
                <a:spcAft>
                  <a:spcPts val="600"/>
                </a:spcAft>
              </a:pPr>
              <a:t>40</a:t>
            </a:fld>
            <a:endParaRPr lang="en-US" sz="1000"/>
          </a:p>
        </p:txBody>
      </p:sp>
    </p:spTree>
    <p:extLst>
      <p:ext uri="{BB962C8B-B14F-4D97-AF65-F5344CB8AC3E}">
        <p14:creationId xmlns:p14="http://schemas.microsoft.com/office/powerpoint/2010/main" val="1531531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197227"/>
            <a:ext cx="7679724" cy="3886200"/>
          </a:xfrm>
        </p:spPr>
        <p:txBody>
          <a:bodyPr>
            <a:normAutofit/>
          </a:bodyPr>
          <a:lstStyle/>
          <a:p>
            <a:r>
              <a:rPr lang="en-US" altLang="en-US" dirty="0"/>
              <a:t>Geographic Information </a:t>
            </a:r>
          </a:p>
          <a:p>
            <a:pPr lvl="1"/>
            <a:r>
              <a:rPr lang="en-US" altLang="en-US" sz="2300" dirty="0"/>
              <a:t>information about places on the earth’s surface</a:t>
            </a:r>
          </a:p>
          <a:p>
            <a:pPr lvl="1"/>
            <a:r>
              <a:rPr lang="en-US" altLang="en-US" sz="2300" dirty="0"/>
              <a:t>knowledge about “what is </a:t>
            </a:r>
            <a:r>
              <a:rPr lang="en-US" altLang="en-US" sz="2300" u="sng" dirty="0"/>
              <a:t>where </a:t>
            </a:r>
            <a:r>
              <a:rPr lang="en-US" altLang="en-US" sz="2300" dirty="0"/>
              <a:t>when”</a:t>
            </a:r>
          </a:p>
          <a:p>
            <a:pPr lvl="2">
              <a:buFontTx/>
              <a:buNone/>
            </a:pPr>
            <a:endParaRPr lang="en-US" altLang="en-US" dirty="0"/>
          </a:p>
          <a:p>
            <a:r>
              <a:rPr lang="en-US" altLang="en-US" dirty="0"/>
              <a:t>GIS--what’s in the </a:t>
            </a:r>
            <a:r>
              <a:rPr lang="en-US" altLang="en-US" dirty="0">
                <a:solidFill>
                  <a:srgbClr val="FF0000"/>
                </a:solidFill>
              </a:rPr>
              <a:t>S</a:t>
            </a:r>
            <a:r>
              <a:rPr lang="en-US" altLang="en-US" dirty="0"/>
              <a:t>?</a:t>
            </a:r>
          </a:p>
          <a:p>
            <a:pPr lvl="1"/>
            <a:r>
              <a:rPr lang="en-US" altLang="en-US" sz="2300" dirty="0"/>
              <a:t>Systems: the technology</a:t>
            </a:r>
          </a:p>
          <a:p>
            <a:pPr lvl="1"/>
            <a:r>
              <a:rPr lang="en-US" altLang="en-US" sz="2300" dirty="0"/>
              <a:t>Science: the concepts and theory</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What is a </a:t>
            </a:r>
            <a:r>
              <a:rPr lang="en-US" sz="3200" b="1" dirty="0">
                <a:solidFill>
                  <a:srgbClr val="FF0000"/>
                </a:solidFill>
              </a:rPr>
              <a:t>GIS</a:t>
            </a:r>
            <a:r>
              <a:rPr lang="en-US" sz="3200" dirty="0">
                <a:solidFill>
                  <a:srgbClr val="7030A0"/>
                </a:solidFill>
              </a:rPr>
              <a:t>? </a:t>
            </a:r>
            <a:r>
              <a:rPr lang="en-US" sz="2600" i="1" dirty="0">
                <a:solidFill>
                  <a:srgbClr val="7030A0"/>
                </a:solidFill>
              </a:rPr>
              <a:t>No easy answer anymore!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E8AFC5E8-236A-4A8E-9B73-EE7BAC9CEDC9}"/>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GI Systems</a:t>
            </a:r>
          </a:p>
        </p:txBody>
      </p:sp>
      <p:sp>
        <p:nvSpPr>
          <p:cNvPr id="7" name="Content Placeholder 2">
            <a:extLst>
              <a:ext uri="{FF2B5EF4-FFF2-40B4-BE49-F238E27FC236}">
                <a16:creationId xmlns:a16="http://schemas.microsoft.com/office/drawing/2014/main" id="{5DCBA0B9-528F-41A3-AE7A-66C79BE54B54}"/>
              </a:ext>
            </a:extLst>
          </p:cNvPr>
          <p:cNvSpPr>
            <a:spLocks noGrp="1"/>
          </p:cNvSpPr>
          <p:nvPr>
            <p:ph idx="1"/>
          </p:nvPr>
        </p:nvSpPr>
        <p:spPr>
          <a:xfrm>
            <a:off x="152400" y="1248433"/>
            <a:ext cx="4682677" cy="2881110"/>
          </a:xfrm>
        </p:spPr>
        <p:txBody>
          <a:bodyPr>
            <a:normAutofit/>
          </a:bodyPr>
          <a:lstStyle/>
          <a:p>
            <a:pPr marL="0" indent="0">
              <a:buNone/>
            </a:pPr>
            <a:r>
              <a:rPr lang="en-US" sz="2300" i="1" dirty="0"/>
              <a:t>A computer-based system to aid in the </a:t>
            </a:r>
            <a:r>
              <a:rPr lang="en-US" sz="2300" i="1" u="sng" dirty="0"/>
              <a:t>collection, maintenance, storage, analysis, output, and distribution </a:t>
            </a:r>
            <a:r>
              <a:rPr lang="en-US" sz="2300" i="1" dirty="0"/>
              <a:t>of spatial data</a:t>
            </a:r>
            <a:r>
              <a:rPr lang="en-US" sz="2300" i="1" dirty="0">
                <a:solidFill>
                  <a:srgbClr val="FF0000"/>
                </a:solidFill>
              </a:rPr>
              <a:t> </a:t>
            </a:r>
            <a:r>
              <a:rPr lang="en-US" sz="2300" i="1" dirty="0"/>
              <a:t>and information</a:t>
            </a:r>
          </a:p>
          <a:p>
            <a:pPr marL="0" indent="0">
              <a:buNone/>
            </a:pPr>
            <a:r>
              <a:rPr lang="en-US" dirty="0"/>
              <a:t>-Paul </a:t>
            </a:r>
            <a:r>
              <a:rPr lang="en-US" dirty="0" err="1"/>
              <a:t>Bolstad</a:t>
            </a:r>
            <a:endParaRPr lang="en-US" dirty="0"/>
          </a:p>
        </p:txBody>
      </p:sp>
      <p:sp>
        <p:nvSpPr>
          <p:cNvPr id="9" name="Rectangle 8">
            <a:extLst>
              <a:ext uri="{FF2B5EF4-FFF2-40B4-BE49-F238E27FC236}">
                <a16:creationId xmlns:a16="http://schemas.microsoft.com/office/drawing/2014/main" id="{F32E8F35-A9E2-49A8-A09B-FACA56558789}"/>
              </a:ext>
            </a:extLst>
          </p:cNvPr>
          <p:cNvSpPr/>
          <p:nvPr/>
        </p:nvSpPr>
        <p:spPr>
          <a:xfrm>
            <a:off x="4835079" y="4394906"/>
            <a:ext cx="2908746" cy="341632"/>
          </a:xfrm>
          <a:prstGeom prst="rect">
            <a:avLst/>
          </a:prstGeom>
        </p:spPr>
        <p:txBody>
          <a:bodyPr wrap="square">
            <a:spAutoFit/>
          </a:bodyPr>
          <a:lstStyle/>
          <a:p>
            <a:r>
              <a:rPr lang="en-US" sz="810" dirty="0">
                <a:hlinkClick r:id="rId3"/>
              </a:rPr>
              <a:t>https://www.xanedu.com/higher-education/educators/custom-books%20catalog/gis_fundamentals/</a:t>
            </a:r>
            <a:r>
              <a:rPr lang="en-US" sz="810" dirty="0"/>
              <a:t> </a:t>
            </a:r>
          </a:p>
        </p:txBody>
      </p:sp>
      <p:sp>
        <p:nvSpPr>
          <p:cNvPr id="2" name="Slide Number Placeholder 1">
            <a:extLst>
              <a:ext uri="{FF2B5EF4-FFF2-40B4-BE49-F238E27FC236}">
                <a16:creationId xmlns:a16="http://schemas.microsoft.com/office/drawing/2014/main" id="{C1460F6A-76ED-4636-9628-1BD2E2D24D34}"/>
              </a:ext>
            </a:extLst>
          </p:cNvPr>
          <p:cNvSpPr>
            <a:spLocks noGrp="1"/>
          </p:cNvSpPr>
          <p:nvPr>
            <p:ph type="sldNum" sz="quarter" idx="12"/>
          </p:nvPr>
        </p:nvSpPr>
        <p:spPr/>
        <p:txBody>
          <a:bodyPr/>
          <a:lstStyle/>
          <a:p>
            <a:fld id="{127DDC20-79C9-9647-820E-6D40A3D210C3}" type="slidenum">
              <a:rPr lang="en-US" smtClean="0"/>
              <a:pPr/>
              <a:t>42</a:t>
            </a:fld>
            <a:endParaRPr lang="en-US"/>
          </a:p>
        </p:txBody>
      </p:sp>
      <p:pic>
        <p:nvPicPr>
          <p:cNvPr id="10" name="Picture 9" descr="GIS book">
            <a:extLst>
              <a:ext uri="{FF2B5EF4-FFF2-40B4-BE49-F238E27FC236}">
                <a16:creationId xmlns:a16="http://schemas.microsoft.com/office/drawing/2014/main" id="{17970A18-3A73-4B3D-9F2C-5D3690A458B6}"/>
              </a:ext>
            </a:extLst>
          </p:cNvPr>
          <p:cNvPicPr>
            <a:picLocks noChangeAspect="1"/>
          </p:cNvPicPr>
          <p:nvPr/>
        </p:nvPicPr>
        <p:blipFill>
          <a:blip r:embed="rId4"/>
          <a:stretch>
            <a:fillRect/>
          </a:stretch>
        </p:blipFill>
        <p:spPr>
          <a:xfrm>
            <a:off x="5104878" y="1410163"/>
            <a:ext cx="2135601" cy="2852061"/>
          </a:xfrm>
          <a:prstGeom prst="rect">
            <a:avLst/>
          </a:prstGeom>
        </p:spPr>
      </p:pic>
    </p:spTree>
    <p:extLst>
      <p:ext uri="{BB962C8B-B14F-4D97-AF65-F5344CB8AC3E}">
        <p14:creationId xmlns:p14="http://schemas.microsoft.com/office/powerpoint/2010/main" val="2127889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E8AFC5E8-236A-4A8E-9B73-EE7BAC9CEDC9}"/>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GI Science</a:t>
            </a:r>
          </a:p>
        </p:txBody>
      </p:sp>
      <p:sp>
        <p:nvSpPr>
          <p:cNvPr id="7" name="Content Placeholder 2">
            <a:extLst>
              <a:ext uri="{FF2B5EF4-FFF2-40B4-BE49-F238E27FC236}">
                <a16:creationId xmlns:a16="http://schemas.microsoft.com/office/drawing/2014/main" id="{5DCBA0B9-528F-41A3-AE7A-66C79BE54B54}"/>
              </a:ext>
            </a:extLst>
          </p:cNvPr>
          <p:cNvSpPr>
            <a:spLocks noGrp="1"/>
          </p:cNvSpPr>
          <p:nvPr>
            <p:ph idx="1"/>
          </p:nvPr>
        </p:nvSpPr>
        <p:spPr>
          <a:xfrm>
            <a:off x="152400" y="1248433"/>
            <a:ext cx="4682677" cy="2881110"/>
          </a:xfrm>
        </p:spPr>
        <p:txBody>
          <a:bodyPr>
            <a:normAutofit/>
          </a:bodyPr>
          <a:lstStyle/>
          <a:p>
            <a:pPr marL="0" indent="0">
              <a:lnSpc>
                <a:spcPct val="90000"/>
              </a:lnSpc>
              <a:buNone/>
            </a:pPr>
            <a:r>
              <a:rPr lang="en-US" sz="2300" i="1" dirty="0"/>
              <a:t>Geographic Information Science </a:t>
            </a:r>
            <a:r>
              <a:rPr lang="en-US" sz="2300" i="1" u="sng" dirty="0"/>
              <a:t>focuses the generic issues </a:t>
            </a:r>
            <a:r>
              <a:rPr lang="en-US" sz="2300" i="1" dirty="0"/>
              <a:t>that surround the use of GIS technology, impede its successful implementation, or emerge from an understanding of its potential capabilities.</a:t>
            </a:r>
            <a:endParaRPr lang="en-GB" sz="2300" i="1" dirty="0"/>
          </a:p>
          <a:p>
            <a:pPr marL="0" indent="0">
              <a:buNone/>
            </a:pPr>
            <a:r>
              <a:rPr lang="en-US" dirty="0"/>
              <a:t>- M</a:t>
            </a:r>
            <a:r>
              <a:rPr lang="en-US" altLang="zh-CN" dirty="0"/>
              <a:t>ichael Goodchild</a:t>
            </a:r>
            <a:endParaRPr lang="en-US" dirty="0"/>
          </a:p>
        </p:txBody>
      </p:sp>
      <p:sp>
        <p:nvSpPr>
          <p:cNvPr id="9" name="Rectangle 8">
            <a:extLst>
              <a:ext uri="{FF2B5EF4-FFF2-40B4-BE49-F238E27FC236}">
                <a16:creationId xmlns:a16="http://schemas.microsoft.com/office/drawing/2014/main" id="{F32E8F35-A9E2-49A8-A09B-FACA56558789}"/>
              </a:ext>
            </a:extLst>
          </p:cNvPr>
          <p:cNvSpPr/>
          <p:nvPr/>
        </p:nvSpPr>
        <p:spPr>
          <a:xfrm>
            <a:off x="5177978" y="3889186"/>
            <a:ext cx="3549939" cy="216982"/>
          </a:xfrm>
          <a:prstGeom prst="rect">
            <a:avLst/>
          </a:prstGeom>
        </p:spPr>
        <p:txBody>
          <a:bodyPr wrap="square">
            <a:spAutoFit/>
          </a:bodyPr>
          <a:lstStyle/>
          <a:p>
            <a:r>
              <a:rPr lang="en-US" sz="810" dirty="0">
                <a:hlinkClick r:id="rId3"/>
              </a:rPr>
              <a:t>https://sqlserverrider.wordpress.com/tag/raster-graphics/</a:t>
            </a:r>
            <a:endParaRPr lang="en-US" sz="810" dirty="0"/>
          </a:p>
        </p:txBody>
      </p:sp>
      <p:pic>
        <p:nvPicPr>
          <p:cNvPr id="10" name="Picture 9" descr="Spatial data models">
            <a:extLst>
              <a:ext uri="{FF2B5EF4-FFF2-40B4-BE49-F238E27FC236}">
                <a16:creationId xmlns:a16="http://schemas.microsoft.com/office/drawing/2014/main" id="{C9A0A6BD-1BA7-4DD5-B8A8-599AABFB30C9}"/>
              </a:ext>
            </a:extLst>
          </p:cNvPr>
          <p:cNvPicPr>
            <a:picLocks noChangeAspect="1"/>
          </p:cNvPicPr>
          <p:nvPr/>
        </p:nvPicPr>
        <p:blipFill>
          <a:blip r:embed="rId4"/>
          <a:stretch>
            <a:fillRect/>
          </a:stretch>
        </p:blipFill>
        <p:spPr>
          <a:xfrm>
            <a:off x="4744766" y="1248433"/>
            <a:ext cx="3432256" cy="2560320"/>
          </a:xfrm>
          <a:prstGeom prst="rect">
            <a:avLst/>
          </a:prstGeom>
        </p:spPr>
      </p:pic>
      <p:sp>
        <p:nvSpPr>
          <p:cNvPr id="11" name="Rectangle 10">
            <a:extLst>
              <a:ext uri="{FF2B5EF4-FFF2-40B4-BE49-F238E27FC236}">
                <a16:creationId xmlns:a16="http://schemas.microsoft.com/office/drawing/2014/main" id="{8221CDB4-7B9F-473F-BE8F-C2685CAA5A63}"/>
              </a:ext>
            </a:extLst>
          </p:cNvPr>
          <p:cNvSpPr/>
          <p:nvPr/>
        </p:nvSpPr>
        <p:spPr>
          <a:xfrm>
            <a:off x="-6350" y="4857858"/>
            <a:ext cx="8261350" cy="276999"/>
          </a:xfrm>
          <a:prstGeom prst="rect">
            <a:avLst/>
          </a:prstGeom>
        </p:spPr>
        <p:txBody>
          <a:bodyPr wrap="square">
            <a:spAutoFit/>
          </a:bodyPr>
          <a:lstStyle/>
          <a:p>
            <a:r>
              <a:rPr lang="en-US" sz="1200" dirty="0">
                <a:solidFill>
                  <a:srgbClr val="222222"/>
                </a:solidFill>
              </a:rPr>
              <a:t>Goodchild, M. F. (1992).</a:t>
            </a:r>
            <a:endParaRPr lang="en-US" sz="1200" dirty="0"/>
          </a:p>
        </p:txBody>
      </p:sp>
      <p:sp>
        <p:nvSpPr>
          <p:cNvPr id="2" name="Slide Number Placeholder 1">
            <a:extLst>
              <a:ext uri="{FF2B5EF4-FFF2-40B4-BE49-F238E27FC236}">
                <a16:creationId xmlns:a16="http://schemas.microsoft.com/office/drawing/2014/main" id="{F2079123-0008-4243-97BA-6D87D1BFC973}"/>
              </a:ext>
            </a:extLst>
          </p:cNvPr>
          <p:cNvSpPr>
            <a:spLocks noGrp="1"/>
          </p:cNvSpPr>
          <p:nvPr>
            <p:ph type="sldNum" sz="quarter" idx="12"/>
          </p:nvPr>
        </p:nvSpPr>
        <p:spPr/>
        <p:txBody>
          <a:bodyPr/>
          <a:lstStyle/>
          <a:p>
            <a:fld id="{127DDC20-79C9-9647-820E-6D40A3D210C3}" type="slidenum">
              <a:rPr lang="en-US" smtClean="0"/>
              <a:pPr/>
              <a:t>43</a:t>
            </a:fld>
            <a:endParaRPr lang="en-US"/>
          </a:p>
        </p:txBody>
      </p:sp>
    </p:spTree>
    <p:extLst>
      <p:ext uri="{BB962C8B-B14F-4D97-AF65-F5344CB8AC3E}">
        <p14:creationId xmlns:p14="http://schemas.microsoft.com/office/powerpoint/2010/main" val="1056165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Landsa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44" y="2629725"/>
            <a:ext cx="1826418" cy="11704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49088" y="3910513"/>
            <a:ext cx="1638590" cy="403957"/>
          </a:xfrm>
          <a:prstGeom prst="rect">
            <a:avLst/>
          </a:prstGeom>
        </p:spPr>
        <p:txBody>
          <a:bodyPr wrap="none">
            <a:spAutoFit/>
          </a:bodyPr>
          <a:lstStyle/>
          <a:p>
            <a:r>
              <a:rPr lang="en-US" sz="810" dirty="0">
                <a:hlinkClick r:id="rId4"/>
              </a:rPr>
              <a:t>https://landsat.usgs.gov/landsat-8</a:t>
            </a:r>
            <a:endParaRPr lang="en-US" sz="810" dirty="0"/>
          </a:p>
          <a:p>
            <a:endParaRPr lang="en-US" sz="1215" dirty="0"/>
          </a:p>
        </p:txBody>
      </p:sp>
      <p:pic>
        <p:nvPicPr>
          <p:cNvPr id="3074" name="Picture 2" descr="G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5373" y="2171015"/>
            <a:ext cx="2463647" cy="2206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76618" y="4477676"/>
            <a:ext cx="2581156" cy="403957"/>
          </a:xfrm>
          <a:prstGeom prst="rect">
            <a:avLst/>
          </a:prstGeom>
        </p:spPr>
        <p:txBody>
          <a:bodyPr wrap="none">
            <a:spAutoFit/>
          </a:bodyPr>
          <a:lstStyle/>
          <a:p>
            <a:r>
              <a:rPr lang="en-US" sz="810" dirty="0">
                <a:hlinkClick r:id="rId6"/>
              </a:rPr>
              <a:t>https://commons.wikimedia.org/wiki/File:Bad_gdop.png</a:t>
            </a:r>
            <a:endParaRPr lang="en-US" sz="810" dirty="0"/>
          </a:p>
          <a:p>
            <a:endParaRPr lang="en-US" sz="1215" dirty="0"/>
          </a:p>
        </p:txBody>
      </p:sp>
      <p:cxnSp>
        <p:nvCxnSpPr>
          <p:cNvPr id="9" name="Straight Connector 8">
            <a:extLst>
              <a:ext uri="{FF2B5EF4-FFF2-40B4-BE49-F238E27FC236}">
                <a16:creationId xmlns:a16="http://schemas.microsoft.com/office/drawing/2014/main" id="{6B03F851-DCDE-4777-95FE-49F76F73096A}"/>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6F617373-0F5B-421B-BE23-E03DC1D80CBD}"/>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GI technologies</a:t>
            </a:r>
            <a:endParaRPr lang="en-US" sz="2600" i="1" dirty="0">
              <a:solidFill>
                <a:srgbClr val="7030A0"/>
              </a:solidFill>
            </a:endParaRPr>
          </a:p>
        </p:txBody>
      </p:sp>
      <p:sp>
        <p:nvSpPr>
          <p:cNvPr id="12" name="TextBox 11">
            <a:extLst>
              <a:ext uri="{FF2B5EF4-FFF2-40B4-BE49-F238E27FC236}">
                <a16:creationId xmlns:a16="http://schemas.microsoft.com/office/drawing/2014/main" id="{9159E56B-03DB-4D20-B632-69A6D26EC17F}"/>
              </a:ext>
            </a:extLst>
          </p:cNvPr>
          <p:cNvSpPr txBox="1"/>
          <p:nvPr/>
        </p:nvSpPr>
        <p:spPr>
          <a:xfrm>
            <a:off x="753965" y="2218048"/>
            <a:ext cx="628835" cy="424732"/>
          </a:xfrm>
          <a:prstGeom prst="rect">
            <a:avLst/>
          </a:prstGeom>
          <a:noFill/>
        </p:spPr>
        <p:txBody>
          <a:bodyPr wrap="square" rtlCol="0">
            <a:spAutoFit/>
          </a:bodyPr>
          <a:lstStyle/>
          <a:p>
            <a:r>
              <a:rPr lang="en-US" sz="2160" dirty="0"/>
              <a:t>RS</a:t>
            </a:r>
          </a:p>
        </p:txBody>
      </p:sp>
      <p:sp>
        <p:nvSpPr>
          <p:cNvPr id="13" name="TextBox 12">
            <a:extLst>
              <a:ext uri="{FF2B5EF4-FFF2-40B4-BE49-F238E27FC236}">
                <a16:creationId xmlns:a16="http://schemas.microsoft.com/office/drawing/2014/main" id="{B061FA3F-3138-455C-AD70-515DF39A593D}"/>
              </a:ext>
            </a:extLst>
          </p:cNvPr>
          <p:cNvSpPr txBox="1"/>
          <p:nvPr/>
        </p:nvSpPr>
        <p:spPr>
          <a:xfrm>
            <a:off x="3318766" y="1754129"/>
            <a:ext cx="1348255" cy="424732"/>
          </a:xfrm>
          <a:prstGeom prst="rect">
            <a:avLst/>
          </a:prstGeom>
          <a:noFill/>
        </p:spPr>
        <p:txBody>
          <a:bodyPr wrap="square" rtlCol="0">
            <a:spAutoFit/>
          </a:bodyPr>
          <a:lstStyle/>
          <a:p>
            <a:r>
              <a:rPr lang="en-US" sz="2160" dirty="0"/>
              <a:t>GPS</a:t>
            </a:r>
          </a:p>
        </p:txBody>
      </p:sp>
      <p:sp>
        <p:nvSpPr>
          <p:cNvPr id="14" name="TextBox 13">
            <a:extLst>
              <a:ext uri="{FF2B5EF4-FFF2-40B4-BE49-F238E27FC236}">
                <a16:creationId xmlns:a16="http://schemas.microsoft.com/office/drawing/2014/main" id="{45186C07-BFC8-47A8-9DD4-1ED770AFE1D1}"/>
              </a:ext>
            </a:extLst>
          </p:cNvPr>
          <p:cNvSpPr txBox="1"/>
          <p:nvPr/>
        </p:nvSpPr>
        <p:spPr>
          <a:xfrm>
            <a:off x="6154585" y="1729317"/>
            <a:ext cx="1348255" cy="424732"/>
          </a:xfrm>
          <a:prstGeom prst="rect">
            <a:avLst/>
          </a:prstGeom>
          <a:noFill/>
        </p:spPr>
        <p:txBody>
          <a:bodyPr wrap="square" rtlCol="0">
            <a:spAutoFit/>
          </a:bodyPr>
          <a:lstStyle/>
          <a:p>
            <a:r>
              <a:rPr lang="en-US" sz="2160" dirty="0"/>
              <a:t>GIS</a:t>
            </a:r>
          </a:p>
        </p:txBody>
      </p:sp>
      <p:sp>
        <p:nvSpPr>
          <p:cNvPr id="15" name="TextBox 14">
            <a:extLst>
              <a:ext uri="{FF2B5EF4-FFF2-40B4-BE49-F238E27FC236}">
                <a16:creationId xmlns:a16="http://schemas.microsoft.com/office/drawing/2014/main" id="{ACA86C48-18DF-47D4-A4F4-A95A929C7DCC}"/>
              </a:ext>
            </a:extLst>
          </p:cNvPr>
          <p:cNvSpPr txBox="1"/>
          <p:nvPr/>
        </p:nvSpPr>
        <p:spPr>
          <a:xfrm>
            <a:off x="249088" y="1008695"/>
            <a:ext cx="1348255" cy="584775"/>
          </a:xfrm>
          <a:prstGeom prst="rect">
            <a:avLst/>
          </a:prstGeom>
          <a:noFill/>
        </p:spPr>
        <p:txBody>
          <a:bodyPr wrap="square" rtlCol="0">
            <a:spAutoFit/>
          </a:bodyPr>
          <a:lstStyle/>
          <a:p>
            <a:r>
              <a:rPr lang="en-US" sz="3200" dirty="0">
                <a:solidFill>
                  <a:srgbClr val="7030A0"/>
                </a:solidFill>
              </a:rPr>
              <a:t>3S</a:t>
            </a:r>
          </a:p>
        </p:txBody>
      </p:sp>
      <p:pic>
        <p:nvPicPr>
          <p:cNvPr id="2" name="Picture 1" descr="Arkansas county boundary">
            <a:extLst>
              <a:ext uri="{FF2B5EF4-FFF2-40B4-BE49-F238E27FC236}">
                <a16:creationId xmlns:a16="http://schemas.microsoft.com/office/drawing/2014/main" id="{715ABED0-4213-4733-A753-E54AC97D71F9}"/>
              </a:ext>
            </a:extLst>
          </p:cNvPr>
          <p:cNvPicPr>
            <a:picLocks noChangeAspect="1"/>
          </p:cNvPicPr>
          <p:nvPr/>
        </p:nvPicPr>
        <p:blipFill>
          <a:blip r:embed="rId7"/>
          <a:stretch>
            <a:fillRect/>
          </a:stretch>
        </p:blipFill>
        <p:spPr>
          <a:xfrm>
            <a:off x="5043054" y="2215891"/>
            <a:ext cx="3186546" cy="2286000"/>
          </a:xfrm>
          <a:prstGeom prst="rect">
            <a:avLst/>
          </a:prstGeom>
        </p:spPr>
      </p:pic>
      <p:sp>
        <p:nvSpPr>
          <p:cNvPr id="16" name="TextBox 15">
            <a:extLst>
              <a:ext uri="{FF2B5EF4-FFF2-40B4-BE49-F238E27FC236}">
                <a16:creationId xmlns:a16="http://schemas.microsoft.com/office/drawing/2014/main" id="{B1ED19C1-3616-4F9F-AB75-BA54D23CC500}"/>
              </a:ext>
            </a:extLst>
          </p:cNvPr>
          <p:cNvSpPr txBox="1"/>
          <p:nvPr/>
        </p:nvSpPr>
        <p:spPr>
          <a:xfrm>
            <a:off x="74622" y="1928992"/>
            <a:ext cx="2142096" cy="424732"/>
          </a:xfrm>
          <a:prstGeom prst="rect">
            <a:avLst/>
          </a:prstGeom>
          <a:noFill/>
        </p:spPr>
        <p:txBody>
          <a:bodyPr wrap="square" rtlCol="0">
            <a:spAutoFit/>
          </a:bodyPr>
          <a:lstStyle/>
          <a:p>
            <a:r>
              <a:rPr lang="en-US" sz="2160" dirty="0"/>
              <a:t>Remote Sensing</a:t>
            </a:r>
          </a:p>
        </p:txBody>
      </p:sp>
      <p:sp>
        <p:nvSpPr>
          <p:cNvPr id="17" name="TextBox 16">
            <a:extLst>
              <a:ext uri="{FF2B5EF4-FFF2-40B4-BE49-F238E27FC236}">
                <a16:creationId xmlns:a16="http://schemas.microsoft.com/office/drawing/2014/main" id="{F7A8D3E7-DA9D-44B5-B8DC-BE7DE156760D}"/>
              </a:ext>
            </a:extLst>
          </p:cNvPr>
          <p:cNvSpPr txBox="1"/>
          <p:nvPr/>
        </p:nvSpPr>
        <p:spPr>
          <a:xfrm>
            <a:off x="2094942" y="1357035"/>
            <a:ext cx="3186546" cy="424732"/>
          </a:xfrm>
          <a:prstGeom prst="rect">
            <a:avLst/>
          </a:prstGeom>
          <a:noFill/>
        </p:spPr>
        <p:txBody>
          <a:bodyPr wrap="square" rtlCol="0">
            <a:spAutoFit/>
          </a:bodyPr>
          <a:lstStyle/>
          <a:p>
            <a:r>
              <a:rPr lang="en-US" sz="2160" dirty="0"/>
              <a:t>Global Positioning Systems</a:t>
            </a:r>
          </a:p>
        </p:txBody>
      </p:sp>
      <p:sp>
        <p:nvSpPr>
          <p:cNvPr id="4" name="Slide Number Placeholder 3">
            <a:extLst>
              <a:ext uri="{FF2B5EF4-FFF2-40B4-BE49-F238E27FC236}">
                <a16:creationId xmlns:a16="http://schemas.microsoft.com/office/drawing/2014/main" id="{87E4D8E5-4373-4C82-81C3-BEF60CF73EC7}"/>
              </a:ext>
            </a:extLst>
          </p:cNvPr>
          <p:cNvSpPr>
            <a:spLocks noGrp="1"/>
          </p:cNvSpPr>
          <p:nvPr>
            <p:ph type="sldNum" sz="quarter" idx="12"/>
          </p:nvPr>
        </p:nvSpPr>
        <p:spPr/>
        <p:txBody>
          <a:bodyPr/>
          <a:lstStyle/>
          <a:p>
            <a:fld id="{127DDC20-79C9-9647-820E-6D40A3D210C3}" type="slidenum">
              <a:rPr lang="en-US" smtClean="0"/>
              <a:pPr/>
              <a:t>44</a:t>
            </a:fld>
            <a:endParaRPr lang="en-US"/>
          </a:p>
        </p:txBody>
      </p:sp>
    </p:spTree>
    <p:extLst>
      <p:ext uri="{BB962C8B-B14F-4D97-AF65-F5344CB8AC3E}">
        <p14:creationId xmlns:p14="http://schemas.microsoft.com/office/powerpoint/2010/main" val="1789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1027">
            <a:extLst>
              <a:ext uri="{FF2B5EF4-FFF2-40B4-BE49-F238E27FC236}">
                <a16:creationId xmlns:a16="http://schemas.microsoft.com/office/drawing/2014/main" id="{41963BED-0338-4B8C-A5E8-36B85DBDD4C5}"/>
              </a:ext>
            </a:extLst>
          </p:cNvPr>
          <p:cNvSpPr>
            <a:spLocks noGrp="1" noChangeArrowheads="1"/>
          </p:cNvSpPr>
          <p:nvPr>
            <p:ph type="body" idx="1"/>
          </p:nvPr>
        </p:nvSpPr>
        <p:spPr>
          <a:xfrm>
            <a:off x="488091" y="1495939"/>
            <a:ext cx="6725841" cy="2724639"/>
          </a:xfrm>
        </p:spPr>
        <p:txBody>
          <a:bodyPr>
            <a:noAutofit/>
          </a:bodyPr>
          <a:lstStyle/>
          <a:p>
            <a:pPr>
              <a:lnSpc>
                <a:spcPct val="90000"/>
              </a:lnSpc>
            </a:pPr>
            <a:r>
              <a:rPr lang="en-US" altLang="en-US" sz="2300" dirty="0"/>
              <a:t>RS</a:t>
            </a:r>
          </a:p>
          <a:p>
            <a:pPr lvl="1">
              <a:lnSpc>
                <a:spcPct val="90000"/>
              </a:lnSpc>
            </a:pPr>
            <a:r>
              <a:rPr lang="en-US" altLang="en-US" sz="2300" dirty="0"/>
              <a:t>use of satellites or aircraft to capture information about the earth’s surface</a:t>
            </a:r>
          </a:p>
          <a:p>
            <a:pPr lvl="1">
              <a:lnSpc>
                <a:spcPct val="90000"/>
              </a:lnSpc>
            </a:pPr>
            <a:endParaRPr lang="en-US" altLang="en-US" sz="2300" dirty="0"/>
          </a:p>
          <a:p>
            <a:pPr>
              <a:lnSpc>
                <a:spcPct val="90000"/>
              </a:lnSpc>
            </a:pPr>
            <a:r>
              <a:rPr lang="en-US" altLang="en-US" sz="2300" dirty="0"/>
              <a:t>GPS</a:t>
            </a:r>
          </a:p>
          <a:p>
            <a:pPr lvl="1">
              <a:lnSpc>
                <a:spcPct val="90000"/>
              </a:lnSpc>
            </a:pPr>
            <a:r>
              <a:rPr lang="en-US" altLang="en-US" sz="2300" dirty="0"/>
              <a:t>a system of earth-orbiting satellites which can provide precise location on the earth’s surface (in </a:t>
            </a:r>
            <a:r>
              <a:rPr lang="en-US" altLang="en-US" sz="2300" dirty="0" err="1"/>
              <a:t>lat</a:t>
            </a:r>
            <a:r>
              <a:rPr lang="en-US" altLang="en-US" sz="2300" dirty="0"/>
              <a:t>/long coordinates or equiv.)</a:t>
            </a:r>
          </a:p>
        </p:txBody>
      </p:sp>
      <p:sp>
        <p:nvSpPr>
          <p:cNvPr id="12292" name="Text Box 1028">
            <a:extLst>
              <a:ext uri="{FF2B5EF4-FFF2-40B4-BE49-F238E27FC236}">
                <a16:creationId xmlns:a16="http://schemas.microsoft.com/office/drawing/2014/main" id="{06D6282B-3036-42FB-B1E6-FB85D00ACF33}"/>
              </a:ext>
            </a:extLst>
          </p:cNvPr>
          <p:cNvSpPr txBox="1">
            <a:spLocks noChangeArrowheads="1"/>
          </p:cNvSpPr>
          <p:nvPr/>
        </p:nvSpPr>
        <p:spPr bwMode="auto">
          <a:xfrm>
            <a:off x="923215" y="4718038"/>
            <a:ext cx="4693132" cy="34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4" tIns="34287" rIns="68574" bIns="34287">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i="1" dirty="0">
                <a:solidFill>
                  <a:srgbClr val="FF0000"/>
                </a:solidFill>
              </a:rPr>
              <a:t>GPS and RS are sources of input data for a GIS</a:t>
            </a:r>
          </a:p>
        </p:txBody>
      </p:sp>
      <p:cxnSp>
        <p:nvCxnSpPr>
          <p:cNvPr id="5" name="Straight Connector 4">
            <a:extLst>
              <a:ext uri="{FF2B5EF4-FFF2-40B4-BE49-F238E27FC236}">
                <a16:creationId xmlns:a16="http://schemas.microsoft.com/office/drawing/2014/main" id="{FB85C628-1242-4525-A55D-FDB9E9BBF89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B77F84CE-05CF-401F-8141-8F3C0393257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GI technologies</a:t>
            </a:r>
            <a:endParaRPr lang="en-US" sz="2600" i="1" dirty="0">
              <a:solidFill>
                <a:srgbClr val="7030A0"/>
              </a:solidFill>
            </a:endParaRPr>
          </a:p>
        </p:txBody>
      </p:sp>
      <p:sp>
        <p:nvSpPr>
          <p:cNvPr id="9" name="TextBox 8">
            <a:extLst>
              <a:ext uri="{FF2B5EF4-FFF2-40B4-BE49-F238E27FC236}">
                <a16:creationId xmlns:a16="http://schemas.microsoft.com/office/drawing/2014/main" id="{A839E09D-A54E-4D1A-A5C2-37EFE4B3CF59}"/>
              </a:ext>
            </a:extLst>
          </p:cNvPr>
          <p:cNvSpPr txBox="1"/>
          <p:nvPr/>
        </p:nvSpPr>
        <p:spPr>
          <a:xfrm>
            <a:off x="249088" y="1008695"/>
            <a:ext cx="1348255" cy="584775"/>
          </a:xfrm>
          <a:prstGeom prst="rect">
            <a:avLst/>
          </a:prstGeom>
          <a:noFill/>
        </p:spPr>
        <p:txBody>
          <a:bodyPr wrap="square" rtlCol="0">
            <a:spAutoFit/>
          </a:bodyPr>
          <a:lstStyle/>
          <a:p>
            <a:r>
              <a:rPr lang="en-US" sz="3200" dirty="0">
                <a:solidFill>
                  <a:srgbClr val="7030A0"/>
                </a:solidFill>
              </a:rPr>
              <a:t>3S</a:t>
            </a:r>
          </a:p>
        </p:txBody>
      </p:sp>
      <p:sp>
        <p:nvSpPr>
          <p:cNvPr id="2" name="Slide Number Placeholder 1">
            <a:extLst>
              <a:ext uri="{FF2B5EF4-FFF2-40B4-BE49-F238E27FC236}">
                <a16:creationId xmlns:a16="http://schemas.microsoft.com/office/drawing/2014/main" id="{CE6CCB49-29C7-4027-8B32-5CB0D061FBD0}"/>
              </a:ext>
            </a:extLst>
          </p:cNvPr>
          <p:cNvSpPr>
            <a:spLocks noGrp="1"/>
          </p:cNvSpPr>
          <p:nvPr>
            <p:ph type="sldNum" sz="quarter" idx="12"/>
          </p:nvPr>
        </p:nvSpPr>
        <p:spPr/>
        <p:txBody>
          <a:bodyPr/>
          <a:lstStyle/>
          <a:p>
            <a:fld id="{127DDC20-79C9-9647-820E-6D40A3D210C3}" type="slidenum">
              <a:rPr lang="en-US" smtClean="0"/>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35D0FBC-48F2-4D80-AAD1-AEB8FCCA86BC}"/>
              </a:ext>
            </a:extLst>
          </p:cNvPr>
          <p:cNvCxnSpPr/>
          <p:nvPr/>
        </p:nvCxnSpPr>
        <p:spPr>
          <a:xfrm>
            <a:off x="1106950" y="4603046"/>
            <a:ext cx="5575466" cy="0"/>
          </a:xfrm>
          <a:prstGeom prst="line">
            <a:avLst/>
          </a:prstGeom>
          <a:ln w="76200">
            <a:gradFill flip="none" rotWithShape="1">
              <a:gsLst>
                <a:gs pos="0">
                  <a:schemeClr val="accent1">
                    <a:lumMod val="5000"/>
                    <a:lumOff val="95000"/>
                  </a:schemeClr>
                </a:gs>
                <a:gs pos="55000">
                  <a:schemeClr val="tx2"/>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83E3ABE-A21E-44F4-A4CB-D513F0249586}"/>
              </a:ext>
            </a:extLst>
          </p:cNvPr>
          <p:cNvSpPr>
            <a:spLocks noGrp="1"/>
          </p:cNvSpPr>
          <p:nvPr>
            <p:ph type="sldNum" sz="quarter" idx="12"/>
          </p:nvPr>
        </p:nvSpPr>
        <p:spPr/>
        <p:txBody>
          <a:bodyPr/>
          <a:lstStyle/>
          <a:p>
            <a:fld id="{4FFA5068-6C98-4B51-9190-23CE74466776}" type="slidenum">
              <a:rPr lang="en-US" smtClean="0">
                <a:solidFill>
                  <a:prstClr val="black"/>
                </a:solidFill>
              </a:rPr>
              <a:pPr/>
              <a:t>46</a:t>
            </a:fld>
            <a:endParaRPr lang="en-US" dirty="0">
              <a:solidFill>
                <a:prstClr val="black"/>
              </a:solidFill>
            </a:endParaRPr>
          </a:p>
        </p:txBody>
      </p:sp>
      <p:pic>
        <p:nvPicPr>
          <p:cNvPr id="5" name="Picture 4" descr="Dr. Roger Tomlinson">
            <a:extLst>
              <a:ext uri="{FF2B5EF4-FFF2-40B4-BE49-F238E27FC236}">
                <a16:creationId xmlns:a16="http://schemas.microsoft.com/office/drawing/2014/main" id="{5AF20C4C-6DCA-4191-A462-E2041338EDC1}"/>
              </a:ext>
            </a:extLst>
          </p:cNvPr>
          <p:cNvPicPr>
            <a:picLocks noChangeAspect="1"/>
          </p:cNvPicPr>
          <p:nvPr/>
        </p:nvPicPr>
        <p:blipFill>
          <a:blip r:embed="rId3"/>
          <a:stretch>
            <a:fillRect/>
          </a:stretch>
        </p:blipFill>
        <p:spPr>
          <a:xfrm>
            <a:off x="1475087" y="973159"/>
            <a:ext cx="867471" cy="964255"/>
          </a:xfrm>
          <a:prstGeom prst="rect">
            <a:avLst/>
          </a:prstGeom>
        </p:spPr>
      </p:pic>
      <p:pic>
        <p:nvPicPr>
          <p:cNvPr id="7" name="Picture 6" descr="ESRI">
            <a:extLst>
              <a:ext uri="{FF2B5EF4-FFF2-40B4-BE49-F238E27FC236}">
                <a16:creationId xmlns:a16="http://schemas.microsoft.com/office/drawing/2014/main" id="{8075AA3D-D88D-4E26-9AB1-46E5410806C6}"/>
              </a:ext>
            </a:extLst>
          </p:cNvPr>
          <p:cNvPicPr>
            <a:picLocks noChangeAspect="1"/>
          </p:cNvPicPr>
          <p:nvPr/>
        </p:nvPicPr>
        <p:blipFill>
          <a:blip r:embed="rId4"/>
          <a:stretch>
            <a:fillRect/>
          </a:stretch>
        </p:blipFill>
        <p:spPr>
          <a:xfrm>
            <a:off x="5185462" y="1373973"/>
            <a:ext cx="1193006" cy="486259"/>
          </a:xfrm>
          <a:prstGeom prst="rect">
            <a:avLst/>
          </a:prstGeom>
        </p:spPr>
      </p:pic>
      <p:pic>
        <p:nvPicPr>
          <p:cNvPr id="4100" name="Picture 4" descr="NOAA">
            <a:extLst>
              <a:ext uri="{FF2B5EF4-FFF2-40B4-BE49-F238E27FC236}">
                <a16:creationId xmlns:a16="http://schemas.microsoft.com/office/drawing/2014/main" id="{F114E79E-1476-4584-B3FF-714AEDF2E8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323" y="3594928"/>
            <a:ext cx="616996" cy="6169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c/info">
            <a:extLst>
              <a:ext uri="{FF2B5EF4-FFF2-40B4-BE49-F238E27FC236}">
                <a16:creationId xmlns:a16="http://schemas.microsoft.com/office/drawing/2014/main" id="{BA01289B-76E5-47AA-A97B-879F4AC2D0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4949" r="68333"/>
          <a:stretch/>
        </p:blipFill>
        <p:spPr bwMode="auto">
          <a:xfrm>
            <a:off x="2933630" y="3240205"/>
            <a:ext cx="1855051" cy="126924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phone icon">
            <a:extLst>
              <a:ext uri="{FF2B5EF4-FFF2-40B4-BE49-F238E27FC236}">
                <a16:creationId xmlns:a16="http://schemas.microsoft.com/office/drawing/2014/main" id="{3C40B500-894F-4FE9-9832-55E2C2D900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1889" y="3308636"/>
            <a:ext cx="882041" cy="88204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5A90F3AB-B9DA-40FA-8730-CF033098AD46}"/>
              </a:ext>
            </a:extLst>
          </p:cNvPr>
          <p:cNvCxnSpPr/>
          <p:nvPr/>
        </p:nvCxnSpPr>
        <p:spPr>
          <a:xfrm>
            <a:off x="1106950" y="2145597"/>
            <a:ext cx="5575466" cy="0"/>
          </a:xfrm>
          <a:prstGeom prst="line">
            <a:avLst/>
          </a:prstGeom>
          <a:ln w="76200">
            <a:gradFill flip="none" rotWithShape="1">
              <a:gsLst>
                <a:gs pos="0">
                  <a:schemeClr val="accent1">
                    <a:lumMod val="5000"/>
                    <a:lumOff val="95000"/>
                  </a:schemeClr>
                </a:gs>
                <a:gs pos="55000">
                  <a:schemeClr val="tx2"/>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A5939CD-E69E-4664-84EA-B3F7AE5FDABA}"/>
              </a:ext>
            </a:extLst>
          </p:cNvPr>
          <p:cNvSpPr/>
          <p:nvPr/>
        </p:nvSpPr>
        <p:spPr>
          <a:xfrm>
            <a:off x="1863483" y="208560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E0288CD7-5E6E-44DC-8036-FBABD532C547}"/>
              </a:ext>
            </a:extLst>
          </p:cNvPr>
          <p:cNvSpPr/>
          <p:nvPr/>
        </p:nvSpPr>
        <p:spPr>
          <a:xfrm>
            <a:off x="3801166" y="208560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54BF094E-DD0B-4091-AA1A-CD721294D86B}"/>
              </a:ext>
            </a:extLst>
          </p:cNvPr>
          <p:cNvSpPr/>
          <p:nvPr/>
        </p:nvSpPr>
        <p:spPr>
          <a:xfrm>
            <a:off x="5781965" y="2100502"/>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1FBC1216-83B2-41A3-8D6B-83AEC02B2D25}"/>
              </a:ext>
            </a:extLst>
          </p:cNvPr>
          <p:cNvSpPr/>
          <p:nvPr/>
        </p:nvSpPr>
        <p:spPr>
          <a:xfrm>
            <a:off x="1848832" y="454305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0F185413-7656-4C7B-9C04-63883FE4C757}"/>
              </a:ext>
            </a:extLst>
          </p:cNvPr>
          <p:cNvSpPr/>
          <p:nvPr/>
        </p:nvSpPr>
        <p:spPr>
          <a:xfrm>
            <a:off x="3861156" y="454305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B3CDC005-3AA8-4BBB-8454-E37778B3D944}"/>
              </a:ext>
            </a:extLst>
          </p:cNvPr>
          <p:cNvSpPr/>
          <p:nvPr/>
        </p:nvSpPr>
        <p:spPr>
          <a:xfrm>
            <a:off x="5830244" y="4535832"/>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TextBox 25">
            <a:extLst>
              <a:ext uri="{FF2B5EF4-FFF2-40B4-BE49-F238E27FC236}">
                <a16:creationId xmlns:a16="http://schemas.microsoft.com/office/drawing/2014/main" id="{2206128F-D49C-442A-9096-698EB47D13E9}"/>
              </a:ext>
            </a:extLst>
          </p:cNvPr>
          <p:cNvSpPr txBox="1"/>
          <p:nvPr/>
        </p:nvSpPr>
        <p:spPr>
          <a:xfrm>
            <a:off x="1133412" y="2237854"/>
            <a:ext cx="1507556" cy="530915"/>
          </a:xfrm>
          <a:prstGeom prst="rect">
            <a:avLst/>
          </a:prstGeom>
          <a:noFill/>
        </p:spPr>
        <p:txBody>
          <a:bodyPr wrap="square" rtlCol="0">
            <a:spAutoFit/>
          </a:bodyPr>
          <a:lstStyle/>
          <a:p>
            <a:r>
              <a:rPr lang="en-US" dirty="0">
                <a:solidFill>
                  <a:schemeClr val="tx2"/>
                </a:solidFill>
              </a:rPr>
              <a:t>         1960s </a:t>
            </a:r>
          </a:p>
          <a:p>
            <a:pPr algn="ctr"/>
            <a:r>
              <a:rPr lang="en-US" sz="1050" dirty="0">
                <a:solidFill>
                  <a:schemeClr val="tx2"/>
                </a:solidFill>
              </a:rPr>
              <a:t>Dr. Roger Tomlinson</a:t>
            </a:r>
          </a:p>
        </p:txBody>
      </p:sp>
      <p:sp>
        <p:nvSpPr>
          <p:cNvPr id="29" name="TextBox 28">
            <a:extLst>
              <a:ext uri="{FF2B5EF4-FFF2-40B4-BE49-F238E27FC236}">
                <a16:creationId xmlns:a16="http://schemas.microsoft.com/office/drawing/2014/main" id="{72B66007-4ECE-4A2A-AD99-DA0413E4C153}"/>
              </a:ext>
            </a:extLst>
          </p:cNvPr>
          <p:cNvSpPr txBox="1"/>
          <p:nvPr/>
        </p:nvSpPr>
        <p:spPr>
          <a:xfrm>
            <a:off x="1603861" y="4709726"/>
            <a:ext cx="797193" cy="369332"/>
          </a:xfrm>
          <a:prstGeom prst="rect">
            <a:avLst/>
          </a:prstGeom>
          <a:noFill/>
        </p:spPr>
        <p:txBody>
          <a:bodyPr wrap="square" rtlCol="0">
            <a:spAutoFit/>
          </a:bodyPr>
          <a:lstStyle/>
          <a:p>
            <a:r>
              <a:rPr lang="en-US" dirty="0">
                <a:solidFill>
                  <a:schemeClr val="tx2"/>
                </a:solidFill>
              </a:rPr>
              <a:t>1970s                           </a:t>
            </a:r>
          </a:p>
        </p:txBody>
      </p:sp>
      <p:sp>
        <p:nvSpPr>
          <p:cNvPr id="10" name="Arrow: Right 9">
            <a:extLst>
              <a:ext uri="{FF2B5EF4-FFF2-40B4-BE49-F238E27FC236}">
                <a16:creationId xmlns:a16="http://schemas.microsoft.com/office/drawing/2014/main" id="{47F505CF-BEBE-4D33-AF41-4DF53B38ABAE}"/>
              </a:ext>
            </a:extLst>
          </p:cNvPr>
          <p:cNvSpPr/>
          <p:nvPr/>
        </p:nvSpPr>
        <p:spPr>
          <a:xfrm>
            <a:off x="2640968" y="2015562"/>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Arrow: Right 30">
            <a:extLst>
              <a:ext uri="{FF2B5EF4-FFF2-40B4-BE49-F238E27FC236}">
                <a16:creationId xmlns:a16="http://schemas.microsoft.com/office/drawing/2014/main" id="{D35B2ACD-4CED-4535-A2F8-AA56E949936B}"/>
              </a:ext>
            </a:extLst>
          </p:cNvPr>
          <p:cNvSpPr/>
          <p:nvPr/>
        </p:nvSpPr>
        <p:spPr>
          <a:xfrm>
            <a:off x="4739203" y="2016515"/>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Arrow: Right 31">
            <a:extLst>
              <a:ext uri="{FF2B5EF4-FFF2-40B4-BE49-F238E27FC236}">
                <a16:creationId xmlns:a16="http://schemas.microsoft.com/office/drawing/2014/main" id="{2BBED7A8-B260-40C5-BD29-7869A14CB429}"/>
              </a:ext>
            </a:extLst>
          </p:cNvPr>
          <p:cNvSpPr/>
          <p:nvPr/>
        </p:nvSpPr>
        <p:spPr>
          <a:xfrm>
            <a:off x="2640968" y="4489229"/>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Arrow: Right 32">
            <a:extLst>
              <a:ext uri="{FF2B5EF4-FFF2-40B4-BE49-F238E27FC236}">
                <a16:creationId xmlns:a16="http://schemas.microsoft.com/office/drawing/2014/main" id="{EF4F12B1-B004-41A1-8D59-521B5D6273B2}"/>
              </a:ext>
            </a:extLst>
          </p:cNvPr>
          <p:cNvSpPr/>
          <p:nvPr/>
        </p:nvSpPr>
        <p:spPr>
          <a:xfrm>
            <a:off x="4816066" y="4474668"/>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7" name="Straight Connector 26">
            <a:extLst>
              <a:ext uri="{FF2B5EF4-FFF2-40B4-BE49-F238E27FC236}">
                <a16:creationId xmlns:a16="http://schemas.microsoft.com/office/drawing/2014/main" id="{7181B8CF-495E-4AF4-8681-99231843DACD}"/>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itle 1">
            <a:extLst>
              <a:ext uri="{FF2B5EF4-FFF2-40B4-BE49-F238E27FC236}">
                <a16:creationId xmlns:a16="http://schemas.microsoft.com/office/drawing/2014/main" id="{8B0EB58A-6B11-4F3E-B1F2-CF58F801D7C1}"/>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History</a:t>
            </a:r>
          </a:p>
        </p:txBody>
      </p:sp>
      <p:sp>
        <p:nvSpPr>
          <p:cNvPr id="2" name="TextBox 1">
            <a:extLst>
              <a:ext uri="{FF2B5EF4-FFF2-40B4-BE49-F238E27FC236}">
                <a16:creationId xmlns:a16="http://schemas.microsoft.com/office/drawing/2014/main" id="{649243F2-C740-49A9-BCB8-1EBC93A4BAD1}"/>
              </a:ext>
            </a:extLst>
          </p:cNvPr>
          <p:cNvSpPr txBox="1"/>
          <p:nvPr/>
        </p:nvSpPr>
        <p:spPr>
          <a:xfrm>
            <a:off x="2691415" y="1139730"/>
            <a:ext cx="2406536" cy="923330"/>
          </a:xfrm>
          <a:prstGeom prst="rect">
            <a:avLst/>
          </a:prstGeom>
          <a:noFill/>
        </p:spPr>
        <p:txBody>
          <a:bodyPr wrap="square" rtlCol="0">
            <a:spAutoFit/>
          </a:bodyPr>
          <a:lstStyle/>
          <a:p>
            <a:pPr algn="ctr"/>
            <a:r>
              <a:rPr lang="en-US" dirty="0"/>
              <a:t>Harvard  Laboratory for Computer Graphics:</a:t>
            </a:r>
          </a:p>
          <a:p>
            <a:pPr algn="ctr"/>
            <a:r>
              <a:rPr lang="en-US" dirty="0"/>
              <a:t>SYMAP</a:t>
            </a:r>
          </a:p>
        </p:txBody>
      </p:sp>
      <p:sp>
        <p:nvSpPr>
          <p:cNvPr id="6" name="Rectangle 5">
            <a:extLst>
              <a:ext uri="{FF2B5EF4-FFF2-40B4-BE49-F238E27FC236}">
                <a16:creationId xmlns:a16="http://schemas.microsoft.com/office/drawing/2014/main" id="{1DCE1652-7821-45E8-874E-9C3BFFF7445F}"/>
              </a:ext>
            </a:extLst>
          </p:cNvPr>
          <p:cNvSpPr/>
          <p:nvPr/>
        </p:nvSpPr>
        <p:spPr>
          <a:xfrm>
            <a:off x="0" y="3957536"/>
            <a:ext cx="1028685" cy="1214179"/>
          </a:xfrm>
          <a:prstGeom prst="rect">
            <a:avLst/>
          </a:prstGeom>
        </p:spPr>
        <p:txBody>
          <a:bodyPr wrap="square">
            <a:spAutoFit/>
          </a:bodyPr>
          <a:lstStyle/>
          <a:p>
            <a:r>
              <a:rPr lang="en-US" sz="810" dirty="0">
                <a:hlinkClick r:id="rId8"/>
              </a:rPr>
              <a:t>https://www.esri.com/en-us/what-is-gis/history-of-gis</a:t>
            </a:r>
            <a:endParaRPr lang="en-US" sz="810" dirty="0"/>
          </a:p>
          <a:p>
            <a:endParaRPr lang="en-US" sz="810" dirty="0"/>
          </a:p>
          <a:p>
            <a:r>
              <a:rPr lang="en-US" sz="810" dirty="0">
                <a:hlinkClick r:id="rId9"/>
              </a:rPr>
              <a:t>https://en.wikipedia.org/wiki/Geographic_information_system</a:t>
            </a:r>
            <a:endParaRPr lang="en-US" sz="810" dirty="0"/>
          </a:p>
          <a:p>
            <a:endParaRPr lang="en-US" sz="810" dirty="0"/>
          </a:p>
        </p:txBody>
      </p:sp>
      <p:sp>
        <p:nvSpPr>
          <p:cNvPr id="11" name="Rectangle 10">
            <a:extLst>
              <a:ext uri="{FF2B5EF4-FFF2-40B4-BE49-F238E27FC236}">
                <a16:creationId xmlns:a16="http://schemas.microsoft.com/office/drawing/2014/main" id="{46F1DB6D-548F-40EC-9E71-96ABF90F01EE}"/>
              </a:ext>
            </a:extLst>
          </p:cNvPr>
          <p:cNvSpPr/>
          <p:nvPr/>
        </p:nvSpPr>
        <p:spPr>
          <a:xfrm>
            <a:off x="3224318" y="2255549"/>
            <a:ext cx="1507555" cy="530915"/>
          </a:xfrm>
          <a:prstGeom prst="rect">
            <a:avLst/>
          </a:prstGeom>
        </p:spPr>
        <p:txBody>
          <a:bodyPr wrap="square">
            <a:spAutoFit/>
          </a:bodyPr>
          <a:lstStyle/>
          <a:p>
            <a:pPr algn="ctr"/>
            <a:r>
              <a:rPr lang="en-US" dirty="0">
                <a:solidFill>
                  <a:schemeClr val="tx2"/>
                </a:solidFill>
              </a:rPr>
              <a:t>1965</a:t>
            </a:r>
          </a:p>
          <a:p>
            <a:pPr algn="ctr"/>
            <a:r>
              <a:rPr lang="en-US" sz="1050" dirty="0">
                <a:solidFill>
                  <a:schemeClr val="tx2"/>
                </a:solidFill>
              </a:rPr>
              <a:t>Mr. Howard Fisher</a:t>
            </a:r>
            <a:endParaRPr lang="en-US" sz="1050" dirty="0"/>
          </a:p>
        </p:txBody>
      </p:sp>
      <p:sp>
        <p:nvSpPr>
          <p:cNvPr id="12" name="Rectangle 11">
            <a:extLst>
              <a:ext uri="{FF2B5EF4-FFF2-40B4-BE49-F238E27FC236}">
                <a16:creationId xmlns:a16="http://schemas.microsoft.com/office/drawing/2014/main" id="{DBB40036-41AA-4022-ADF2-CC6149B4F11A}"/>
              </a:ext>
            </a:extLst>
          </p:cNvPr>
          <p:cNvSpPr/>
          <p:nvPr/>
        </p:nvSpPr>
        <p:spPr>
          <a:xfrm>
            <a:off x="5488725" y="2242000"/>
            <a:ext cx="1382110" cy="530915"/>
          </a:xfrm>
          <a:prstGeom prst="rect">
            <a:avLst/>
          </a:prstGeom>
        </p:spPr>
        <p:txBody>
          <a:bodyPr wrap="none">
            <a:spAutoFit/>
          </a:bodyPr>
          <a:lstStyle/>
          <a:p>
            <a:pPr algn="ctr"/>
            <a:r>
              <a:rPr lang="en-US" dirty="0">
                <a:solidFill>
                  <a:schemeClr val="tx2"/>
                </a:solidFill>
              </a:rPr>
              <a:t>1969</a:t>
            </a:r>
          </a:p>
          <a:p>
            <a:pPr algn="ctr"/>
            <a:r>
              <a:rPr lang="en-US" sz="1050" dirty="0">
                <a:solidFill>
                  <a:schemeClr val="tx2"/>
                </a:solidFill>
              </a:rPr>
              <a:t>Mr. Jack </a:t>
            </a:r>
            <a:r>
              <a:rPr lang="en-US" sz="1050" dirty="0" err="1">
                <a:solidFill>
                  <a:schemeClr val="tx2"/>
                </a:solidFill>
              </a:rPr>
              <a:t>Dangermond</a:t>
            </a:r>
            <a:endParaRPr lang="en-US" sz="1050" dirty="0"/>
          </a:p>
        </p:txBody>
      </p:sp>
      <p:sp>
        <p:nvSpPr>
          <p:cNvPr id="13" name="Rectangle 12">
            <a:extLst>
              <a:ext uri="{FF2B5EF4-FFF2-40B4-BE49-F238E27FC236}">
                <a16:creationId xmlns:a16="http://schemas.microsoft.com/office/drawing/2014/main" id="{462DAFD4-3B3B-4996-8375-110D26145AFA}"/>
              </a:ext>
            </a:extLst>
          </p:cNvPr>
          <p:cNvSpPr/>
          <p:nvPr/>
        </p:nvSpPr>
        <p:spPr>
          <a:xfrm>
            <a:off x="3594616" y="4679381"/>
            <a:ext cx="742511" cy="369332"/>
          </a:xfrm>
          <a:prstGeom prst="rect">
            <a:avLst/>
          </a:prstGeom>
        </p:spPr>
        <p:txBody>
          <a:bodyPr wrap="none">
            <a:spAutoFit/>
          </a:bodyPr>
          <a:lstStyle/>
          <a:p>
            <a:r>
              <a:rPr lang="en-US" dirty="0">
                <a:solidFill>
                  <a:schemeClr val="tx2"/>
                </a:solidFill>
              </a:rPr>
              <a:t>1980s</a:t>
            </a:r>
            <a:endParaRPr lang="en-US" dirty="0"/>
          </a:p>
        </p:txBody>
      </p:sp>
      <p:sp>
        <p:nvSpPr>
          <p:cNvPr id="14" name="Rectangle 13">
            <a:extLst>
              <a:ext uri="{FF2B5EF4-FFF2-40B4-BE49-F238E27FC236}">
                <a16:creationId xmlns:a16="http://schemas.microsoft.com/office/drawing/2014/main" id="{0D47E72F-7F4C-4505-94F0-B0F92E8D0219}"/>
              </a:ext>
            </a:extLst>
          </p:cNvPr>
          <p:cNvSpPr/>
          <p:nvPr/>
        </p:nvSpPr>
        <p:spPr>
          <a:xfrm>
            <a:off x="5530689" y="4709726"/>
            <a:ext cx="742511" cy="369332"/>
          </a:xfrm>
          <a:prstGeom prst="rect">
            <a:avLst/>
          </a:prstGeom>
        </p:spPr>
        <p:txBody>
          <a:bodyPr wrap="none">
            <a:spAutoFit/>
          </a:bodyPr>
          <a:lstStyle/>
          <a:p>
            <a:r>
              <a:rPr lang="en-US" dirty="0">
                <a:solidFill>
                  <a:schemeClr val="tx2"/>
                </a:solidFill>
              </a:rPr>
              <a:t>1990s</a:t>
            </a:r>
            <a:endParaRPr lang="en-US" dirty="0"/>
          </a:p>
        </p:txBody>
      </p:sp>
      <p:sp>
        <p:nvSpPr>
          <p:cNvPr id="30" name="TextBox 29">
            <a:extLst>
              <a:ext uri="{FF2B5EF4-FFF2-40B4-BE49-F238E27FC236}">
                <a16:creationId xmlns:a16="http://schemas.microsoft.com/office/drawing/2014/main" id="{74AA8123-4606-4062-8661-EC2CB0941E08}"/>
              </a:ext>
            </a:extLst>
          </p:cNvPr>
          <p:cNvSpPr txBox="1"/>
          <p:nvPr/>
        </p:nvSpPr>
        <p:spPr>
          <a:xfrm>
            <a:off x="2774827" y="4166500"/>
            <a:ext cx="2406536" cy="369332"/>
          </a:xfrm>
          <a:prstGeom prst="rect">
            <a:avLst/>
          </a:prstGeom>
          <a:noFill/>
        </p:spPr>
        <p:txBody>
          <a:bodyPr wrap="square" rtlCol="0">
            <a:spAutoFit/>
          </a:bodyPr>
          <a:lstStyle/>
          <a:p>
            <a:pPr algn="ctr"/>
            <a:r>
              <a:rPr lang="en-US" dirty="0"/>
              <a:t>Arc/info, MapInfo</a:t>
            </a:r>
          </a:p>
        </p:txBody>
      </p:sp>
    </p:spTree>
    <p:extLst>
      <p:ext uri="{BB962C8B-B14F-4D97-AF65-F5344CB8AC3E}">
        <p14:creationId xmlns:p14="http://schemas.microsoft.com/office/powerpoint/2010/main" val="214630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9" grpId="0"/>
      <p:bldP spid="10" grpId="0" animBg="1"/>
      <p:bldP spid="31" grpId="0" animBg="1"/>
      <p:bldP spid="32" grpId="0" animBg="1"/>
      <p:bldP spid="33" grpId="0" animBg="1"/>
      <p:bldP spid="2" grpId="0"/>
      <p:bldP spid="11" grpId="0"/>
      <p:bldP spid="12" grpId="0"/>
      <p:bldP spid="13" grpId="0"/>
      <p:bldP spid="14"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E3ABE-A21E-44F4-A4CB-D513F0249586}"/>
              </a:ext>
            </a:extLst>
          </p:cNvPr>
          <p:cNvSpPr>
            <a:spLocks noGrp="1"/>
          </p:cNvSpPr>
          <p:nvPr>
            <p:ph type="sldNum" sz="quarter" idx="12"/>
          </p:nvPr>
        </p:nvSpPr>
        <p:spPr/>
        <p:txBody>
          <a:bodyPr/>
          <a:lstStyle/>
          <a:p>
            <a:fld id="{4FFA5068-6C98-4B51-9190-23CE74466776}" type="slidenum">
              <a:rPr lang="en-US" smtClean="0">
                <a:solidFill>
                  <a:prstClr val="black"/>
                </a:solidFill>
              </a:rPr>
              <a:pPr/>
              <a:t>47</a:t>
            </a:fld>
            <a:endParaRPr lang="en-US" dirty="0">
              <a:solidFill>
                <a:prstClr val="black"/>
              </a:solidFill>
            </a:endParaRPr>
          </a:p>
        </p:txBody>
      </p:sp>
      <p:cxnSp>
        <p:nvCxnSpPr>
          <p:cNvPr id="27" name="Straight Connector 26">
            <a:extLst>
              <a:ext uri="{FF2B5EF4-FFF2-40B4-BE49-F238E27FC236}">
                <a16:creationId xmlns:a16="http://schemas.microsoft.com/office/drawing/2014/main" id="{7181B8CF-495E-4AF4-8681-99231843DACD}"/>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itle 1">
            <a:extLst>
              <a:ext uri="{FF2B5EF4-FFF2-40B4-BE49-F238E27FC236}">
                <a16:creationId xmlns:a16="http://schemas.microsoft.com/office/drawing/2014/main" id="{8B0EB58A-6B11-4F3E-B1F2-CF58F801D7C1}"/>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Functions of a GIS</a:t>
            </a:r>
          </a:p>
        </p:txBody>
      </p:sp>
      <p:sp>
        <p:nvSpPr>
          <p:cNvPr id="2" name="Rectangle 1">
            <a:extLst>
              <a:ext uri="{FF2B5EF4-FFF2-40B4-BE49-F238E27FC236}">
                <a16:creationId xmlns:a16="http://schemas.microsoft.com/office/drawing/2014/main" id="{9F6566E1-4BC3-49DD-847B-5056157BD347}"/>
              </a:ext>
            </a:extLst>
          </p:cNvPr>
          <p:cNvSpPr/>
          <p:nvPr/>
        </p:nvSpPr>
        <p:spPr>
          <a:xfrm>
            <a:off x="549875" y="1400175"/>
            <a:ext cx="4114800" cy="2923877"/>
          </a:xfrm>
          <a:prstGeom prst="rect">
            <a:avLst/>
          </a:prstGeom>
        </p:spPr>
        <p:txBody>
          <a:bodyPr>
            <a:spAutoFit/>
          </a:bodyPr>
          <a:lstStyle/>
          <a:p>
            <a:pPr marL="514350" indent="-514350"/>
            <a:r>
              <a:rPr lang="en-US" sz="2880" dirty="0"/>
              <a:t>1. Capture</a:t>
            </a:r>
          </a:p>
          <a:p>
            <a:pPr marL="514350" indent="-514350">
              <a:buAutoNum type="arabicPeriod"/>
            </a:pPr>
            <a:endParaRPr lang="en-US" sz="1000" dirty="0"/>
          </a:p>
          <a:p>
            <a:r>
              <a:rPr lang="en-US" sz="2880" dirty="0"/>
              <a:t>2. Store</a:t>
            </a:r>
          </a:p>
          <a:p>
            <a:endParaRPr lang="en-US" sz="1000" dirty="0"/>
          </a:p>
          <a:p>
            <a:r>
              <a:rPr lang="en-US" sz="2880" dirty="0"/>
              <a:t>3. Query</a:t>
            </a:r>
          </a:p>
          <a:p>
            <a:endParaRPr lang="en-US" sz="1000" dirty="0"/>
          </a:p>
          <a:p>
            <a:r>
              <a:rPr lang="en-US" sz="2880" dirty="0"/>
              <a:t>4. Analyze</a:t>
            </a:r>
          </a:p>
          <a:p>
            <a:endParaRPr lang="en-US" sz="1000" dirty="0"/>
          </a:p>
          <a:p>
            <a:r>
              <a:rPr lang="en-US" sz="2880" dirty="0"/>
              <a:t>5. Display</a:t>
            </a:r>
          </a:p>
        </p:txBody>
      </p:sp>
    </p:spTree>
    <p:extLst>
      <p:ext uri="{BB962C8B-B14F-4D97-AF65-F5344CB8AC3E}">
        <p14:creationId xmlns:p14="http://schemas.microsoft.com/office/powerpoint/2010/main" val="2908771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ndsa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170" y="3382798"/>
            <a:ext cx="1826418" cy="11704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p:cNvPicPr>
            <a:picLocks noChangeAspect="1"/>
          </p:cNvPicPr>
          <p:nvPr/>
        </p:nvPicPr>
        <p:blipFill>
          <a:blip r:embed="rId4"/>
          <a:stretch>
            <a:fillRect/>
          </a:stretch>
        </p:blipFill>
        <p:spPr>
          <a:xfrm>
            <a:off x="616309" y="1392478"/>
            <a:ext cx="1317516" cy="1463554"/>
          </a:xfrm>
          <a:prstGeom prst="rect">
            <a:avLst/>
          </a:prstGeom>
        </p:spPr>
      </p:pic>
      <p:sp>
        <p:nvSpPr>
          <p:cNvPr id="4" name="Rectangle 3"/>
          <p:cNvSpPr/>
          <p:nvPr/>
        </p:nvSpPr>
        <p:spPr>
          <a:xfrm>
            <a:off x="350084" y="4676059"/>
            <a:ext cx="1638590" cy="403957"/>
          </a:xfrm>
          <a:prstGeom prst="rect">
            <a:avLst/>
          </a:prstGeom>
        </p:spPr>
        <p:txBody>
          <a:bodyPr wrap="none">
            <a:spAutoFit/>
          </a:bodyPr>
          <a:lstStyle/>
          <a:p>
            <a:r>
              <a:rPr lang="en-US" sz="810" dirty="0">
                <a:hlinkClick r:id="rId5"/>
              </a:rPr>
              <a:t>https://landsat.usgs.gov/landsat-8</a:t>
            </a:r>
            <a:endParaRPr lang="en-US" sz="810" dirty="0"/>
          </a:p>
          <a:p>
            <a:endParaRPr lang="en-US" sz="1215" dirty="0"/>
          </a:p>
        </p:txBody>
      </p:sp>
      <p:pic>
        <p:nvPicPr>
          <p:cNvPr id="18" name="Picture 17" descr="Scanne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9120" y="2084001"/>
            <a:ext cx="2737604" cy="1813218"/>
          </a:xfrm>
          <a:prstGeom prst="rect">
            <a:avLst/>
          </a:prstGeom>
        </p:spPr>
      </p:pic>
      <p:pic>
        <p:nvPicPr>
          <p:cNvPr id="19" name="Picture 2" descr="G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118" y="2963744"/>
            <a:ext cx="2004041" cy="17946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090003" y="4767263"/>
            <a:ext cx="2581156" cy="403957"/>
          </a:xfrm>
          <a:prstGeom prst="rect">
            <a:avLst/>
          </a:prstGeom>
        </p:spPr>
        <p:txBody>
          <a:bodyPr wrap="none">
            <a:spAutoFit/>
          </a:bodyPr>
          <a:lstStyle/>
          <a:p>
            <a:r>
              <a:rPr lang="en-US" sz="810" dirty="0">
                <a:hlinkClick r:id="rId8"/>
              </a:rPr>
              <a:t>https://commons.wikimedia.org/wiki/File:Bad_gdop.png</a:t>
            </a:r>
            <a:endParaRPr lang="en-US" sz="810" dirty="0"/>
          </a:p>
          <a:p>
            <a:endParaRPr lang="en-US" sz="1215" dirty="0"/>
          </a:p>
        </p:txBody>
      </p:sp>
      <p:pic>
        <p:nvPicPr>
          <p:cNvPr id="3" name="Picture 2" descr="UA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4307" y="705972"/>
            <a:ext cx="2366302" cy="21929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552373" y="2539451"/>
            <a:ext cx="2282909" cy="528606"/>
          </a:xfrm>
          <a:prstGeom prst="rect">
            <a:avLst/>
          </a:prstGeom>
        </p:spPr>
        <p:txBody>
          <a:bodyPr wrap="square">
            <a:spAutoFit/>
          </a:bodyPr>
          <a:lstStyle/>
          <a:p>
            <a:r>
              <a:rPr lang="en-US" sz="810" dirty="0">
                <a:hlinkClick r:id="rId10"/>
              </a:rPr>
              <a:t>https://commons.wikimedia.org/wiki/File:Interspect_UAV_B_3.1.png</a:t>
            </a:r>
            <a:endParaRPr lang="en-US" sz="810" dirty="0"/>
          </a:p>
          <a:p>
            <a:endParaRPr lang="en-US" sz="1215" dirty="0"/>
          </a:p>
        </p:txBody>
      </p:sp>
      <p:cxnSp>
        <p:nvCxnSpPr>
          <p:cNvPr id="13" name="Straight Connector 12">
            <a:extLst>
              <a:ext uri="{FF2B5EF4-FFF2-40B4-BE49-F238E27FC236}">
                <a16:creationId xmlns:a16="http://schemas.microsoft.com/office/drawing/2014/main" id="{5A67C020-9735-4A3D-B370-22EFEB81315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0D6F5BB3-BC04-42A5-BB14-4A2D703CEDA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Capture</a:t>
            </a:r>
          </a:p>
        </p:txBody>
      </p:sp>
      <p:sp>
        <p:nvSpPr>
          <p:cNvPr id="2" name="Slide Number Placeholder 1">
            <a:extLst>
              <a:ext uri="{FF2B5EF4-FFF2-40B4-BE49-F238E27FC236}">
                <a16:creationId xmlns:a16="http://schemas.microsoft.com/office/drawing/2014/main" id="{B1A354EC-67C2-42DD-83CC-B3D5A7386014}"/>
              </a:ext>
            </a:extLst>
          </p:cNvPr>
          <p:cNvSpPr>
            <a:spLocks noGrp="1"/>
          </p:cNvSpPr>
          <p:nvPr>
            <p:ph type="sldNum" sz="quarter" idx="12"/>
          </p:nvPr>
        </p:nvSpPr>
        <p:spPr/>
        <p:txBody>
          <a:bodyPr/>
          <a:lstStyle/>
          <a:p>
            <a:fld id="{127DDC20-79C9-9647-820E-6D40A3D210C3}" type="slidenum">
              <a:rPr lang="en-US" smtClean="0"/>
              <a:pPr/>
              <a:t>48</a:t>
            </a:fld>
            <a:endParaRPr lang="en-US"/>
          </a:p>
        </p:txBody>
      </p:sp>
    </p:spTree>
    <p:extLst>
      <p:ext uri="{BB962C8B-B14F-4D97-AF65-F5344CB8AC3E}">
        <p14:creationId xmlns:p14="http://schemas.microsoft.com/office/powerpoint/2010/main" val="38847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l dis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33" y="1205584"/>
            <a:ext cx="2483310" cy="1644790"/>
          </a:xfrm>
          <a:prstGeom prst="rect">
            <a:avLst/>
          </a:prstGeom>
        </p:spPr>
      </p:pic>
      <p:pic>
        <p:nvPicPr>
          <p:cNvPr id="7" name="Picture 4" descr="server"/>
          <p:cNvPicPr>
            <a:picLocks noChangeAspect="1" noChangeArrowheads="1"/>
          </p:cNvPicPr>
          <p:nvPr/>
        </p:nvPicPr>
        <p:blipFill rotWithShape="1">
          <a:blip r:embed="rId4">
            <a:extLst>
              <a:ext uri="{28A0092B-C50C-407E-A947-70E740481C1C}">
                <a14:useLocalDpi xmlns:a14="http://schemas.microsoft.com/office/drawing/2010/main" val="0"/>
              </a:ext>
            </a:extLst>
          </a:blip>
          <a:srcRect l="45000" t="21111" b="18889"/>
          <a:stretch/>
        </p:blipFill>
        <p:spPr bwMode="auto">
          <a:xfrm>
            <a:off x="4296384" y="907792"/>
            <a:ext cx="2863798" cy="2343108"/>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7DC9044A-DD61-4DBB-8C71-A8CDE3CA1E1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B7DC11F7-284C-44B0-8493-9D932B1A1994}"/>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Store</a:t>
            </a:r>
          </a:p>
        </p:txBody>
      </p:sp>
      <p:pic>
        <p:nvPicPr>
          <p:cNvPr id="15" name="Picture 14" descr="cloud">
            <a:extLst>
              <a:ext uri="{FF2B5EF4-FFF2-40B4-BE49-F238E27FC236}">
                <a16:creationId xmlns:a16="http://schemas.microsoft.com/office/drawing/2014/main" id="{AB9BA2A9-A38D-44F2-995D-CF217FF80C68}"/>
              </a:ext>
            </a:extLst>
          </p:cNvPr>
          <p:cNvPicPr>
            <a:picLocks noChangeAspect="1"/>
          </p:cNvPicPr>
          <p:nvPr/>
        </p:nvPicPr>
        <p:blipFill>
          <a:blip r:embed="rId5"/>
          <a:stretch>
            <a:fillRect/>
          </a:stretch>
        </p:blipFill>
        <p:spPr>
          <a:xfrm>
            <a:off x="1900371" y="3235097"/>
            <a:ext cx="3766781" cy="1828800"/>
          </a:xfrm>
          <a:prstGeom prst="rect">
            <a:avLst/>
          </a:prstGeom>
        </p:spPr>
      </p:pic>
      <p:sp>
        <p:nvSpPr>
          <p:cNvPr id="39" name="TextBox 38">
            <a:extLst>
              <a:ext uri="{FF2B5EF4-FFF2-40B4-BE49-F238E27FC236}">
                <a16:creationId xmlns:a16="http://schemas.microsoft.com/office/drawing/2014/main" id="{E50D95B8-60E0-4310-B87A-72C1F62220FC}"/>
              </a:ext>
            </a:extLst>
          </p:cNvPr>
          <p:cNvSpPr txBox="1"/>
          <p:nvPr/>
        </p:nvSpPr>
        <p:spPr>
          <a:xfrm>
            <a:off x="1572315" y="2896061"/>
            <a:ext cx="1348255" cy="424732"/>
          </a:xfrm>
          <a:prstGeom prst="rect">
            <a:avLst/>
          </a:prstGeom>
          <a:noFill/>
        </p:spPr>
        <p:txBody>
          <a:bodyPr wrap="square" rtlCol="0">
            <a:spAutoFit/>
          </a:bodyPr>
          <a:lstStyle/>
          <a:p>
            <a:r>
              <a:rPr lang="en-US" sz="2160" dirty="0"/>
              <a:t>Local disk</a:t>
            </a:r>
          </a:p>
        </p:txBody>
      </p:sp>
      <p:sp>
        <p:nvSpPr>
          <p:cNvPr id="40" name="TextBox 39">
            <a:extLst>
              <a:ext uri="{FF2B5EF4-FFF2-40B4-BE49-F238E27FC236}">
                <a16:creationId xmlns:a16="http://schemas.microsoft.com/office/drawing/2014/main" id="{1FE32831-EFF1-4B52-AAB0-0FF357B3DE72}"/>
              </a:ext>
            </a:extLst>
          </p:cNvPr>
          <p:cNvSpPr txBox="1"/>
          <p:nvPr/>
        </p:nvSpPr>
        <p:spPr>
          <a:xfrm>
            <a:off x="5535549" y="3022731"/>
            <a:ext cx="1348255" cy="424732"/>
          </a:xfrm>
          <a:prstGeom prst="rect">
            <a:avLst/>
          </a:prstGeom>
          <a:noFill/>
        </p:spPr>
        <p:txBody>
          <a:bodyPr wrap="square" rtlCol="0">
            <a:spAutoFit/>
          </a:bodyPr>
          <a:lstStyle/>
          <a:p>
            <a:r>
              <a:rPr lang="en-US" sz="2160" dirty="0"/>
              <a:t>Server</a:t>
            </a:r>
          </a:p>
        </p:txBody>
      </p:sp>
      <p:sp>
        <p:nvSpPr>
          <p:cNvPr id="41" name="TextBox 40">
            <a:extLst>
              <a:ext uri="{FF2B5EF4-FFF2-40B4-BE49-F238E27FC236}">
                <a16:creationId xmlns:a16="http://schemas.microsoft.com/office/drawing/2014/main" id="{CA599960-EEDA-4E60-A3C1-C3E35274CA56}"/>
              </a:ext>
            </a:extLst>
          </p:cNvPr>
          <p:cNvSpPr txBox="1"/>
          <p:nvPr/>
        </p:nvSpPr>
        <p:spPr>
          <a:xfrm>
            <a:off x="5054155" y="4244407"/>
            <a:ext cx="1348255" cy="424732"/>
          </a:xfrm>
          <a:prstGeom prst="rect">
            <a:avLst/>
          </a:prstGeom>
          <a:noFill/>
        </p:spPr>
        <p:txBody>
          <a:bodyPr wrap="square" rtlCol="0">
            <a:spAutoFit/>
          </a:bodyPr>
          <a:lstStyle/>
          <a:p>
            <a:r>
              <a:rPr lang="en-US" sz="2160" dirty="0"/>
              <a:t>Cloud</a:t>
            </a:r>
          </a:p>
        </p:txBody>
      </p:sp>
      <p:sp>
        <p:nvSpPr>
          <p:cNvPr id="2" name="Slide Number Placeholder 1">
            <a:extLst>
              <a:ext uri="{FF2B5EF4-FFF2-40B4-BE49-F238E27FC236}">
                <a16:creationId xmlns:a16="http://schemas.microsoft.com/office/drawing/2014/main" id="{D4D0491F-41A2-4171-82D2-42B3930BA314}"/>
              </a:ext>
            </a:extLst>
          </p:cNvPr>
          <p:cNvSpPr>
            <a:spLocks noGrp="1"/>
          </p:cNvSpPr>
          <p:nvPr>
            <p:ph type="sldNum" sz="quarter" idx="12"/>
          </p:nvPr>
        </p:nvSpPr>
        <p:spPr/>
        <p:txBody>
          <a:bodyPr/>
          <a:lstStyle/>
          <a:p>
            <a:fld id="{127DDC20-79C9-9647-820E-6D40A3D210C3}" type="slidenum">
              <a:rPr lang="en-US" smtClean="0"/>
              <a:pPr/>
              <a:t>49</a:t>
            </a:fld>
            <a:endParaRPr lang="en-US"/>
          </a:p>
        </p:txBody>
      </p:sp>
    </p:spTree>
    <p:extLst>
      <p:ext uri="{BB962C8B-B14F-4D97-AF65-F5344CB8AC3E}">
        <p14:creationId xmlns:p14="http://schemas.microsoft.com/office/powerpoint/2010/main" val="8330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9EC9-9C6E-D7FF-80F3-0A1231D3C5B3}"/>
              </a:ext>
            </a:extLst>
          </p:cNvPr>
          <p:cNvSpPr>
            <a:spLocks noGrp="1"/>
          </p:cNvSpPr>
          <p:nvPr>
            <p:ph type="title"/>
          </p:nvPr>
        </p:nvSpPr>
        <p:spPr>
          <a:xfrm>
            <a:off x="0" y="46684"/>
            <a:ext cx="4175303" cy="647486"/>
          </a:xfrm>
        </p:spPr>
        <p:txBody>
          <a:bodyPr>
            <a:normAutofit fontScale="90000"/>
          </a:bodyPr>
          <a:lstStyle/>
          <a:p>
            <a:r>
              <a:rPr lang="en-US" sz="3200" dirty="0">
                <a:solidFill>
                  <a:srgbClr val="7030A0"/>
                </a:solidFill>
              </a:rPr>
              <a:t>Past Teaching Experience</a:t>
            </a:r>
          </a:p>
        </p:txBody>
      </p:sp>
      <p:sp>
        <p:nvSpPr>
          <p:cNvPr id="5" name="Slide Number Placeholder 4">
            <a:extLst>
              <a:ext uri="{FF2B5EF4-FFF2-40B4-BE49-F238E27FC236}">
                <a16:creationId xmlns:a16="http://schemas.microsoft.com/office/drawing/2014/main" id="{4749D38E-F261-1D05-9EEB-24F06A6BECBE}"/>
              </a:ext>
            </a:extLst>
          </p:cNvPr>
          <p:cNvSpPr>
            <a:spLocks noGrp="1"/>
          </p:cNvSpPr>
          <p:nvPr>
            <p:ph type="sldNum" sz="quarter" idx="4"/>
          </p:nvPr>
        </p:nvSpPr>
        <p:spPr/>
        <p:txBody>
          <a:bodyPr/>
          <a:lstStyle/>
          <a:p>
            <a:fld id="{9257DAD1-48AB-8A4C-A054-135C0212BAAD}" type="slidenum">
              <a:rPr lang="en-US" smtClean="0"/>
              <a:pPr/>
              <a:t>5</a:t>
            </a:fld>
            <a:endParaRPr lang="en-US" dirty="0"/>
          </a:p>
        </p:txBody>
      </p:sp>
      <p:grpSp>
        <p:nvGrpSpPr>
          <p:cNvPr id="3" name="Group 2"/>
          <p:cNvGrpSpPr/>
          <p:nvPr/>
        </p:nvGrpSpPr>
        <p:grpSpPr>
          <a:xfrm>
            <a:off x="658443" y="943200"/>
            <a:ext cx="3718245" cy="3682148"/>
            <a:chOff x="1083112" y="1003039"/>
            <a:chExt cx="3383819" cy="3494251"/>
          </a:xfrm>
        </p:grpSpPr>
        <p:sp>
          <p:nvSpPr>
            <p:cNvPr id="225" name="TextBox 224">
              <a:extLst>
                <a:ext uri="{FF2B5EF4-FFF2-40B4-BE49-F238E27FC236}">
                  <a16:creationId xmlns:a16="http://schemas.microsoft.com/office/drawing/2014/main" id="{CCD09171-EE3F-331B-B7A6-3ABCFF5A58ED}"/>
                </a:ext>
              </a:extLst>
            </p:cNvPr>
            <p:cNvSpPr txBox="1"/>
            <p:nvPr/>
          </p:nvSpPr>
          <p:spPr>
            <a:xfrm>
              <a:off x="1398386" y="3006998"/>
              <a:ext cx="2599335" cy="1490292"/>
            </a:xfrm>
            <a:prstGeom prst="rect">
              <a:avLst/>
            </a:prstGeom>
            <a:noFill/>
          </p:spPr>
          <p:txBody>
            <a:bodyPr rot="0" spcFirstLastPara="0" vertOverflow="overflow" horzOverflow="overflow" vert="horz" wrap="square" lIns="61722" tIns="30861" rIns="61722" bIns="30861" numCol="1" spcCol="0" rtlCol="0" fromWordArt="0" anchor="t" anchorCtr="0" forceAA="0" compatLnSpc="1">
              <a:prstTxWarp prst="textNoShape">
                <a:avLst/>
              </a:prstTxWarp>
              <a:spAutoFit/>
            </a:bodyPr>
            <a:lstStyle/>
            <a:p>
              <a:pPr marL="308610" indent="-308610">
                <a:buAutoNum type="arabicPeriod"/>
              </a:pPr>
              <a:r>
                <a:rPr lang="en-US" sz="1400" b="1" dirty="0">
                  <a:ea typeface="Calibri"/>
                  <a:cs typeface="Calibri"/>
                </a:rPr>
                <a:t>HTML</a:t>
              </a:r>
            </a:p>
            <a:p>
              <a:pPr marL="308610" indent="-308610">
                <a:buFontTx/>
                <a:buAutoNum type="arabicPeriod"/>
              </a:pPr>
              <a:r>
                <a:rPr lang="en-US" sz="1400" b="1" dirty="0">
                  <a:ea typeface="Calibri"/>
                  <a:cs typeface="Calibri"/>
                </a:rPr>
                <a:t>CSS</a:t>
              </a:r>
            </a:p>
            <a:p>
              <a:pPr marL="308610" indent="-308610">
                <a:buFontTx/>
                <a:buAutoNum type="arabicPeriod"/>
              </a:pPr>
              <a:r>
                <a:rPr lang="en-US" sz="1400" b="1" dirty="0">
                  <a:ea typeface="Calibri"/>
                  <a:cs typeface="Calibri"/>
                </a:rPr>
                <a:t>JS</a:t>
              </a:r>
            </a:p>
            <a:p>
              <a:pPr marL="308610" indent="-308610">
                <a:buFontTx/>
                <a:buAutoNum type="arabicPeriod"/>
              </a:pPr>
              <a:r>
                <a:rPr lang="en-US" sz="1400" b="1" dirty="0">
                  <a:ea typeface="Calibri"/>
                  <a:cs typeface="Calibri"/>
                </a:rPr>
                <a:t>Python Web Mapping</a:t>
              </a:r>
            </a:p>
            <a:p>
              <a:pPr marL="308610" indent="-308610">
                <a:buFontTx/>
                <a:buAutoNum type="arabicPeriod"/>
              </a:pPr>
              <a:r>
                <a:rPr lang="en-US" sz="1400" b="1" dirty="0">
                  <a:ea typeface="Calibri"/>
                  <a:cs typeface="Calibri"/>
                </a:rPr>
                <a:t>R Web Mapping</a:t>
              </a:r>
            </a:p>
            <a:p>
              <a:pPr marL="308610" indent="-308610">
                <a:buFontTx/>
                <a:buAutoNum type="arabicPeriod"/>
              </a:pPr>
              <a:r>
                <a:rPr lang="en-US" sz="1400" b="1" dirty="0">
                  <a:ea typeface="Calibri"/>
                  <a:cs typeface="Calibri"/>
                </a:rPr>
                <a:t>ArcGIS Maps for JavaScript</a:t>
              </a:r>
            </a:p>
            <a:p>
              <a:pPr marL="308610" indent="-308610">
                <a:buAutoNum type="arabicPeriod"/>
              </a:pPr>
              <a:r>
                <a:rPr lang="en-US" sz="1400" b="1" dirty="0">
                  <a:ea typeface="Calibri"/>
                  <a:cs typeface="Calibri"/>
                </a:rPr>
                <a:t>…</a:t>
              </a:r>
            </a:p>
          </p:txBody>
        </p:sp>
        <p:sp>
          <p:nvSpPr>
            <p:cNvPr id="6" name="TextBox 5"/>
            <p:cNvSpPr txBox="1"/>
            <p:nvPr/>
          </p:nvSpPr>
          <p:spPr>
            <a:xfrm>
              <a:off x="1083112" y="1003039"/>
              <a:ext cx="3383819" cy="379591"/>
            </a:xfrm>
            <a:prstGeom prst="rect">
              <a:avLst/>
            </a:prstGeom>
            <a:noFill/>
          </p:spPr>
          <p:txBody>
            <a:bodyPr wrap="square" rtlCol="0">
              <a:spAutoFit/>
            </a:bodyPr>
            <a:lstStyle/>
            <a:p>
              <a:pPr indent="-192882" algn="ctr">
                <a:buFont typeface="Arial" panose="020B0604020202020204" pitchFamily="34" charset="0"/>
                <a:buChar char="•"/>
              </a:pPr>
              <a:r>
                <a:rPr lang="en-US" sz="1620" b="1" dirty="0">
                  <a:solidFill>
                    <a:srgbClr val="C00000"/>
                  </a:solidFill>
                  <a:ea typeface="Calibri"/>
                  <a:cs typeface="Calibri"/>
                </a:rPr>
                <a:t>Web Mapping</a:t>
              </a:r>
            </a:p>
          </p:txBody>
        </p:sp>
      </p:grpSp>
      <p:grpSp>
        <p:nvGrpSpPr>
          <p:cNvPr id="10" name="Group 9"/>
          <p:cNvGrpSpPr/>
          <p:nvPr/>
        </p:nvGrpSpPr>
        <p:grpSpPr>
          <a:xfrm>
            <a:off x="4849587" y="943201"/>
            <a:ext cx="2659200" cy="3658140"/>
            <a:chOff x="5240120" y="1070263"/>
            <a:chExt cx="2634872" cy="3585274"/>
          </a:xfrm>
        </p:grpSpPr>
        <p:sp>
          <p:nvSpPr>
            <p:cNvPr id="7" name="TextBox 6"/>
            <p:cNvSpPr txBox="1"/>
            <p:nvPr/>
          </p:nvSpPr>
          <p:spPr>
            <a:xfrm>
              <a:off x="5240120" y="1070263"/>
              <a:ext cx="2634872" cy="359825"/>
            </a:xfrm>
            <a:prstGeom prst="rect">
              <a:avLst/>
            </a:prstGeom>
            <a:noFill/>
          </p:spPr>
          <p:txBody>
            <a:bodyPr wrap="square" rtlCol="0">
              <a:spAutoFit/>
            </a:bodyPr>
            <a:lstStyle/>
            <a:p>
              <a:pPr marL="192882" indent="-192882" algn="ctr">
                <a:buFont typeface="Arial" panose="020B0604020202020204" pitchFamily="34" charset="0"/>
                <a:buChar char="•"/>
              </a:pPr>
              <a:r>
                <a:rPr lang="en-US" sz="1620" b="1" dirty="0">
                  <a:solidFill>
                    <a:srgbClr val="C00000"/>
                  </a:solidFill>
                  <a:ea typeface="Calibri"/>
                  <a:cs typeface="Calibri"/>
                </a:rPr>
                <a:t>Intermediate Statistics</a:t>
              </a:r>
            </a:p>
          </p:txBody>
        </p:sp>
        <p:sp>
          <p:nvSpPr>
            <p:cNvPr id="9" name="TextBox 8"/>
            <p:cNvSpPr txBox="1"/>
            <p:nvPr/>
          </p:nvSpPr>
          <p:spPr>
            <a:xfrm>
              <a:off x="5757555" y="2969871"/>
              <a:ext cx="1981132" cy="1685666"/>
            </a:xfrm>
            <a:prstGeom prst="rect">
              <a:avLst/>
            </a:prstGeom>
            <a:noFill/>
          </p:spPr>
          <p:txBody>
            <a:bodyPr wrap="square" rtlCol="0">
              <a:spAutoFit/>
            </a:bodyPr>
            <a:lstStyle/>
            <a:p>
              <a:pPr marL="231458" indent="-231458">
                <a:buAutoNum type="arabicPeriod"/>
              </a:pPr>
              <a:r>
                <a:rPr lang="en-US" sz="1400" b="1" dirty="0">
                  <a:ea typeface="Calibri"/>
                  <a:cs typeface="Calibri"/>
                </a:rPr>
                <a:t>Bivariate regression</a:t>
              </a:r>
            </a:p>
            <a:p>
              <a:pPr marL="231458" indent="-231458">
                <a:buAutoNum type="arabicPeriod"/>
              </a:pPr>
              <a:r>
                <a:rPr lang="en-US" sz="1400" b="1" dirty="0">
                  <a:ea typeface="Calibri"/>
                  <a:cs typeface="Calibri"/>
                </a:rPr>
                <a:t>Logistics regression</a:t>
              </a:r>
            </a:p>
            <a:p>
              <a:pPr marL="231458" indent="-231458">
                <a:buAutoNum type="arabicPeriod"/>
              </a:pPr>
              <a:r>
                <a:rPr lang="en-US" sz="1400" b="1" dirty="0">
                  <a:ea typeface="Calibri"/>
                  <a:cs typeface="Calibri"/>
                </a:rPr>
                <a:t>PCA </a:t>
              </a:r>
            </a:p>
            <a:p>
              <a:pPr marL="231458" indent="-231458">
                <a:buAutoNum type="arabicPeriod"/>
              </a:pPr>
              <a:r>
                <a:rPr lang="en-US" sz="1400" b="1" dirty="0">
                  <a:ea typeface="Calibri"/>
                  <a:cs typeface="Calibri"/>
                </a:rPr>
                <a:t>GWR</a:t>
              </a:r>
            </a:p>
            <a:p>
              <a:pPr marL="231458" indent="-231458">
                <a:buAutoNum type="arabicPeriod"/>
              </a:pPr>
              <a:r>
                <a:rPr lang="en-US" sz="1400" b="1" dirty="0">
                  <a:ea typeface="Calibri"/>
                  <a:cs typeface="Calibri"/>
                </a:rPr>
                <a:t>Spatial Autocorrelation</a:t>
              </a:r>
            </a:p>
            <a:p>
              <a:pPr marL="231458" indent="-231458">
                <a:buAutoNum type="arabicPeriod"/>
              </a:pPr>
              <a:r>
                <a:rPr lang="en-US" sz="1400" b="1" dirty="0">
                  <a:ea typeface="Calibri"/>
                  <a:cs typeface="Calibri"/>
                </a:rPr>
                <a:t>…</a:t>
              </a:r>
            </a:p>
          </p:txBody>
        </p:sp>
      </p:grpSp>
      <p:grpSp>
        <p:nvGrpSpPr>
          <p:cNvPr id="18" name="Group 17">
            <a:extLst>
              <a:ext uri="{FF2B5EF4-FFF2-40B4-BE49-F238E27FC236}">
                <a16:creationId xmlns:a16="http://schemas.microsoft.com/office/drawing/2014/main" id="{B0281C90-6135-3336-D57C-FB2A58B31548}"/>
              </a:ext>
            </a:extLst>
          </p:cNvPr>
          <p:cNvGrpSpPr/>
          <p:nvPr/>
        </p:nvGrpSpPr>
        <p:grpSpPr>
          <a:xfrm>
            <a:off x="5665705" y="1327172"/>
            <a:ext cx="1543121" cy="1338162"/>
            <a:chOff x="4695395" y="1409700"/>
            <a:chExt cx="1735299" cy="1723243"/>
          </a:xfrm>
        </p:grpSpPr>
        <p:pic>
          <p:nvPicPr>
            <p:cNvPr id="11" name="Graphic 10" descr="Statistics with solid fill">
              <a:extLst>
                <a:ext uri="{FF2B5EF4-FFF2-40B4-BE49-F238E27FC236}">
                  <a16:creationId xmlns:a16="http://schemas.microsoft.com/office/drawing/2014/main" id="{E7D4427E-98E7-14C0-1E5C-5344540BB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6294" y="2218543"/>
              <a:ext cx="914400" cy="914400"/>
            </a:xfrm>
            <a:prstGeom prst="rect">
              <a:avLst/>
            </a:prstGeom>
          </p:spPr>
        </p:pic>
        <p:pic>
          <p:nvPicPr>
            <p:cNvPr id="13" name="Graphic 12" descr="Bar chart with solid fill">
              <a:extLst>
                <a:ext uri="{FF2B5EF4-FFF2-40B4-BE49-F238E27FC236}">
                  <a16:creationId xmlns:a16="http://schemas.microsoft.com/office/drawing/2014/main" id="{1DC0D482-809A-59EF-0102-E7949B9F38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2457" y="2218543"/>
              <a:ext cx="914400" cy="914400"/>
            </a:xfrm>
            <a:prstGeom prst="rect">
              <a:avLst/>
            </a:prstGeom>
          </p:spPr>
        </p:pic>
        <p:pic>
          <p:nvPicPr>
            <p:cNvPr id="15" name="Graphic 14" descr="Normal Distribution with solid fill">
              <a:extLst>
                <a:ext uri="{FF2B5EF4-FFF2-40B4-BE49-F238E27FC236}">
                  <a16:creationId xmlns:a16="http://schemas.microsoft.com/office/drawing/2014/main" id="{486717D2-11FF-1826-9DA6-A00173889F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6294" y="1409700"/>
              <a:ext cx="914400" cy="914400"/>
            </a:xfrm>
            <a:prstGeom prst="rect">
              <a:avLst/>
            </a:prstGeom>
          </p:spPr>
        </p:pic>
        <p:pic>
          <p:nvPicPr>
            <p:cNvPr id="17" name="Graphic 16" descr="Pie chart with solid fill">
              <a:hlinkClick r:id="rId8"/>
              <a:extLst>
                <a:ext uri="{FF2B5EF4-FFF2-40B4-BE49-F238E27FC236}">
                  <a16:creationId xmlns:a16="http://schemas.microsoft.com/office/drawing/2014/main" id="{C9E58EB2-93FA-0BD8-A274-B216CD22C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5395" y="1437636"/>
              <a:ext cx="914400" cy="914400"/>
            </a:xfrm>
            <a:prstGeom prst="rect">
              <a:avLst/>
            </a:prstGeom>
          </p:spPr>
        </p:pic>
      </p:grpSp>
      <p:pic>
        <p:nvPicPr>
          <p:cNvPr id="16" name="Picture 15">
            <a:hlinkClick r:id="rId11"/>
            <a:extLst>
              <a:ext uri="{FF2B5EF4-FFF2-40B4-BE49-F238E27FC236}">
                <a16:creationId xmlns:a16="http://schemas.microsoft.com/office/drawing/2014/main" id="{1AB815ED-0AAC-1FA1-97BF-EA6173143669}"/>
              </a:ext>
            </a:extLst>
          </p:cNvPr>
          <p:cNvPicPr>
            <a:picLocks noChangeAspect="1"/>
          </p:cNvPicPr>
          <p:nvPr/>
        </p:nvPicPr>
        <p:blipFill>
          <a:blip r:embed="rId12"/>
          <a:stretch>
            <a:fillRect/>
          </a:stretch>
        </p:blipFill>
        <p:spPr>
          <a:xfrm>
            <a:off x="1858088" y="1368155"/>
            <a:ext cx="1476349" cy="1530361"/>
          </a:xfrm>
          <a:prstGeom prst="rect">
            <a:avLst/>
          </a:prstGeom>
        </p:spPr>
      </p:pic>
    </p:spTree>
    <p:extLst>
      <p:ext uri="{BB962C8B-B14F-4D97-AF65-F5344CB8AC3E}">
        <p14:creationId xmlns:p14="http://schemas.microsoft.com/office/powerpoint/2010/main" val="3443984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vector"/>
          <p:cNvGrpSpPr/>
          <p:nvPr/>
        </p:nvGrpSpPr>
        <p:grpSpPr>
          <a:xfrm>
            <a:off x="4609070" y="2342198"/>
            <a:ext cx="2697768" cy="920174"/>
            <a:chOff x="5595059" y="1713920"/>
            <a:chExt cx="5790406" cy="2011146"/>
          </a:xfrm>
        </p:grpSpPr>
        <p:sp>
          <p:nvSpPr>
            <p:cNvPr id="9" name="Line 51"/>
            <p:cNvSpPr>
              <a:spLocks noChangeShapeType="1"/>
            </p:cNvSpPr>
            <p:nvPr/>
          </p:nvSpPr>
          <p:spPr bwMode="auto">
            <a:xfrm flipH="1">
              <a:off x="9699503" y="2825747"/>
              <a:ext cx="42863" cy="827087"/>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0" name="Line 65"/>
            <p:cNvSpPr>
              <a:spLocks noChangeShapeType="1"/>
            </p:cNvSpPr>
            <p:nvPr/>
          </p:nvSpPr>
          <p:spPr bwMode="auto">
            <a:xfrm>
              <a:off x="7654768" y="2382258"/>
              <a:ext cx="2036762" cy="1262063"/>
            </a:xfrm>
            <a:prstGeom prst="line">
              <a:avLst/>
            </a:prstGeom>
            <a:noFill/>
            <a:ln w="28575">
              <a:solidFill>
                <a:schemeClr val="folHlink"/>
              </a:solidFill>
              <a:round/>
              <a:headEnd type="none" w="lg" len="lg"/>
              <a:tailEnd type="none" w="lg" len="lg"/>
            </a:ln>
          </p:spPr>
          <p:txBody>
            <a:bodyPr wrap="none" lIns="62167" tIns="31084" rIns="62167" bIns="31084" anchor="ctr"/>
            <a:lstStyle/>
            <a:p>
              <a:endParaRPr lang="en-US" sz="1215"/>
            </a:p>
          </p:txBody>
        </p:sp>
        <p:sp>
          <p:nvSpPr>
            <p:cNvPr id="11" name="Line 44"/>
            <p:cNvSpPr>
              <a:spLocks noChangeShapeType="1"/>
            </p:cNvSpPr>
            <p:nvPr/>
          </p:nvSpPr>
          <p:spPr bwMode="auto">
            <a:xfrm>
              <a:off x="6811011" y="1841606"/>
              <a:ext cx="820738" cy="520700"/>
            </a:xfrm>
            <a:prstGeom prst="line">
              <a:avLst/>
            </a:prstGeom>
            <a:noFill/>
            <a:ln w="28575">
              <a:solidFill>
                <a:srgbClr val="CC9900"/>
              </a:solidFill>
              <a:round/>
              <a:headEnd type="none" w="lg" len="lg"/>
              <a:tailEnd type="none" w="lg" len="lg"/>
            </a:ln>
          </p:spPr>
          <p:txBody>
            <a:bodyPr wrap="none" lIns="62167" tIns="31084" rIns="62167" bIns="31084" anchor="ctr"/>
            <a:lstStyle/>
            <a:p>
              <a:endParaRPr lang="en-US" sz="1215"/>
            </a:p>
          </p:txBody>
        </p:sp>
        <p:sp>
          <p:nvSpPr>
            <p:cNvPr id="12" name="Line 67"/>
            <p:cNvSpPr>
              <a:spLocks noChangeShapeType="1"/>
            </p:cNvSpPr>
            <p:nvPr/>
          </p:nvSpPr>
          <p:spPr bwMode="auto">
            <a:xfrm>
              <a:off x="8962146" y="2113753"/>
              <a:ext cx="57150" cy="382588"/>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3" name="Line 48"/>
            <p:cNvSpPr>
              <a:spLocks noChangeShapeType="1"/>
            </p:cNvSpPr>
            <p:nvPr/>
          </p:nvSpPr>
          <p:spPr bwMode="auto">
            <a:xfrm>
              <a:off x="9511347" y="2545734"/>
              <a:ext cx="225425" cy="288925"/>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grpSp>
          <p:nvGrpSpPr>
            <p:cNvPr id="14" name="Group 13"/>
            <p:cNvGrpSpPr/>
            <p:nvPr/>
          </p:nvGrpSpPr>
          <p:grpSpPr>
            <a:xfrm>
              <a:off x="5595059" y="1713920"/>
              <a:ext cx="5790406" cy="2011146"/>
              <a:chOff x="718344" y="4402354"/>
              <a:chExt cx="5790406" cy="2011146"/>
            </a:xfrm>
          </p:grpSpPr>
          <p:sp>
            <p:nvSpPr>
              <p:cNvPr id="16" name="Line 64"/>
              <p:cNvSpPr>
                <a:spLocks noChangeShapeType="1"/>
              </p:cNvSpPr>
              <p:nvPr/>
            </p:nvSpPr>
            <p:spPr bwMode="auto">
              <a:xfrm flipV="1">
                <a:off x="2757488" y="4929188"/>
                <a:ext cx="688975" cy="111125"/>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7" name="Line 45"/>
              <p:cNvSpPr>
                <a:spLocks noChangeShapeType="1"/>
              </p:cNvSpPr>
              <p:nvPr/>
            </p:nvSpPr>
            <p:spPr bwMode="auto">
              <a:xfrm>
                <a:off x="4181475" y="5184775"/>
                <a:ext cx="482600" cy="50800"/>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8" name="Text Box 61"/>
              <p:cNvSpPr txBox="1">
                <a:spLocks noChangeArrowheads="1"/>
              </p:cNvSpPr>
              <p:nvPr/>
            </p:nvSpPr>
            <p:spPr bwMode="auto">
              <a:xfrm>
                <a:off x="2136774" y="5630864"/>
                <a:ext cx="1002329" cy="545855"/>
              </a:xfrm>
              <a:prstGeom prst="rect">
                <a:avLst/>
              </a:prstGeom>
              <a:noFill/>
              <a:ln w="12700">
                <a:noFill/>
                <a:miter lim="800000"/>
                <a:headEnd/>
                <a:tailEnd/>
              </a:ln>
            </p:spPr>
            <p:txBody>
              <a:bodyPr wrap="none" lIns="62167" tIns="31084" rIns="62167" bIns="31084">
                <a:spAutoFit/>
              </a:bodyPr>
              <a:lstStyle/>
              <a:p>
                <a:r>
                  <a:rPr lang="en-US" sz="1215">
                    <a:solidFill>
                      <a:srgbClr val="E3874F"/>
                    </a:solidFill>
                  </a:rPr>
                  <a:t>Node</a:t>
                </a:r>
              </a:p>
            </p:txBody>
          </p:sp>
          <p:sp>
            <p:nvSpPr>
              <p:cNvPr id="19" name="Line 63"/>
              <p:cNvSpPr>
                <a:spLocks noChangeShapeType="1"/>
              </p:cNvSpPr>
              <p:nvPr/>
            </p:nvSpPr>
            <p:spPr bwMode="auto">
              <a:xfrm flipV="1">
                <a:off x="2592388" y="5213350"/>
                <a:ext cx="136525" cy="455613"/>
              </a:xfrm>
              <a:prstGeom prst="line">
                <a:avLst/>
              </a:prstGeom>
              <a:noFill/>
              <a:ln w="12700">
                <a:solidFill>
                  <a:srgbClr val="E3874F"/>
                </a:solidFill>
                <a:round/>
                <a:headEnd/>
                <a:tailEnd type="triangle" w="med" len="med"/>
              </a:ln>
            </p:spPr>
            <p:txBody>
              <a:bodyPr wrap="none" lIns="62167" tIns="31084" rIns="62167" bIns="31084" anchor="ctr"/>
              <a:lstStyle/>
              <a:p>
                <a:endParaRPr lang="en-US" sz="1215"/>
              </a:p>
            </p:txBody>
          </p:sp>
          <p:sp>
            <p:nvSpPr>
              <p:cNvPr id="20" name="Oval 55"/>
              <p:cNvSpPr>
                <a:spLocks noChangeArrowheads="1"/>
              </p:cNvSpPr>
              <p:nvPr/>
            </p:nvSpPr>
            <p:spPr bwMode="auto">
              <a:xfrm>
                <a:off x="4722813" y="6235700"/>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21" name="Line 66"/>
              <p:cNvSpPr>
                <a:spLocks noChangeShapeType="1"/>
              </p:cNvSpPr>
              <p:nvPr/>
            </p:nvSpPr>
            <p:spPr bwMode="auto">
              <a:xfrm flipV="1">
                <a:off x="3459163" y="4779963"/>
                <a:ext cx="688975" cy="111125"/>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22" name="Line 71"/>
              <p:cNvSpPr>
                <a:spLocks noChangeShapeType="1"/>
              </p:cNvSpPr>
              <p:nvPr/>
            </p:nvSpPr>
            <p:spPr bwMode="auto">
              <a:xfrm flipV="1">
                <a:off x="4873625" y="5918200"/>
                <a:ext cx="1570038" cy="393700"/>
              </a:xfrm>
              <a:prstGeom prst="line">
                <a:avLst/>
              </a:prstGeom>
              <a:noFill/>
              <a:ln w="28575">
                <a:solidFill>
                  <a:srgbClr val="F76681"/>
                </a:solidFill>
                <a:round/>
                <a:headEnd type="none" w="lg" len="lg"/>
                <a:tailEnd type="none" w="lg" len="lg"/>
              </a:ln>
            </p:spPr>
            <p:txBody>
              <a:bodyPr wrap="none" lIns="62167" tIns="31084" rIns="62167" bIns="31084" anchor="ctr"/>
              <a:lstStyle/>
              <a:p>
                <a:endParaRPr lang="en-US" sz="1215"/>
              </a:p>
            </p:txBody>
          </p:sp>
          <p:sp>
            <p:nvSpPr>
              <p:cNvPr id="23" name="Oval 72"/>
              <p:cNvSpPr>
                <a:spLocks noChangeArrowheads="1"/>
              </p:cNvSpPr>
              <p:nvPr/>
            </p:nvSpPr>
            <p:spPr bwMode="auto">
              <a:xfrm>
                <a:off x="6348413" y="5838825"/>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24" name="Text Box 73"/>
              <p:cNvSpPr txBox="1">
                <a:spLocks noChangeArrowheads="1"/>
              </p:cNvSpPr>
              <p:nvPr/>
            </p:nvSpPr>
            <p:spPr bwMode="auto">
              <a:xfrm>
                <a:off x="5243513" y="4924425"/>
                <a:ext cx="1138715" cy="545855"/>
              </a:xfrm>
              <a:prstGeom prst="rect">
                <a:avLst/>
              </a:prstGeom>
              <a:noFill/>
              <a:ln w="12700">
                <a:noFill/>
                <a:miter lim="800000"/>
                <a:headEnd/>
                <a:tailEnd/>
              </a:ln>
            </p:spPr>
            <p:txBody>
              <a:bodyPr wrap="none" lIns="62167" tIns="31084" rIns="62167" bIns="31084">
                <a:spAutoFit/>
              </a:bodyPr>
              <a:lstStyle/>
              <a:p>
                <a:r>
                  <a:rPr lang="en-US" sz="1215">
                    <a:solidFill>
                      <a:schemeClr val="accent2"/>
                    </a:solidFill>
                  </a:rPr>
                  <a:t>Vertex</a:t>
                </a:r>
              </a:p>
            </p:txBody>
          </p:sp>
          <p:sp>
            <p:nvSpPr>
              <p:cNvPr id="25" name="Line 74"/>
              <p:cNvSpPr>
                <a:spLocks noChangeShapeType="1"/>
              </p:cNvSpPr>
              <p:nvPr/>
            </p:nvSpPr>
            <p:spPr bwMode="auto">
              <a:xfrm flipH="1">
                <a:off x="4829175" y="5091113"/>
                <a:ext cx="466725" cy="55562"/>
              </a:xfrm>
              <a:prstGeom prst="line">
                <a:avLst/>
              </a:prstGeom>
              <a:noFill/>
              <a:ln w="12700">
                <a:solidFill>
                  <a:schemeClr val="accent2"/>
                </a:solidFill>
                <a:round/>
                <a:headEnd/>
                <a:tailEnd type="triangle" w="med" len="med"/>
              </a:ln>
            </p:spPr>
            <p:txBody>
              <a:bodyPr wrap="none" lIns="62167" tIns="31084" rIns="62167" bIns="31084" anchor="ctr"/>
              <a:lstStyle/>
              <a:p>
                <a:endParaRPr lang="en-US" sz="1215"/>
              </a:p>
            </p:txBody>
          </p:sp>
          <p:sp>
            <p:nvSpPr>
              <p:cNvPr id="26" name="Line 75"/>
              <p:cNvSpPr>
                <a:spLocks noChangeShapeType="1"/>
              </p:cNvSpPr>
              <p:nvPr/>
            </p:nvSpPr>
            <p:spPr bwMode="auto">
              <a:xfrm flipH="1">
                <a:off x="4981575" y="5226050"/>
                <a:ext cx="357188" cy="228600"/>
              </a:xfrm>
              <a:prstGeom prst="line">
                <a:avLst/>
              </a:prstGeom>
              <a:noFill/>
              <a:ln w="12700">
                <a:solidFill>
                  <a:schemeClr val="accent2"/>
                </a:solidFill>
                <a:round/>
                <a:headEnd/>
                <a:tailEnd type="triangle" w="med" len="med"/>
              </a:ln>
            </p:spPr>
            <p:txBody>
              <a:bodyPr wrap="none" lIns="62167" tIns="31084" rIns="62167" bIns="31084" anchor="ctr"/>
              <a:lstStyle/>
              <a:p>
                <a:endParaRPr lang="en-US" sz="1215"/>
              </a:p>
            </p:txBody>
          </p:sp>
          <p:sp>
            <p:nvSpPr>
              <p:cNvPr id="27" name="Oval 68"/>
              <p:cNvSpPr>
                <a:spLocks noChangeArrowheads="1"/>
              </p:cNvSpPr>
              <p:nvPr/>
            </p:nvSpPr>
            <p:spPr bwMode="auto">
              <a:xfrm>
                <a:off x="3994944" y="4724400"/>
                <a:ext cx="160337"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28" name="Oval 69"/>
              <p:cNvSpPr>
                <a:spLocks noChangeArrowheads="1"/>
              </p:cNvSpPr>
              <p:nvPr/>
            </p:nvSpPr>
            <p:spPr bwMode="auto">
              <a:xfrm>
                <a:off x="4085431" y="5108575"/>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29" name="Oval 56"/>
              <p:cNvSpPr>
                <a:spLocks noChangeArrowheads="1"/>
              </p:cNvSpPr>
              <p:nvPr/>
            </p:nvSpPr>
            <p:spPr bwMode="auto">
              <a:xfrm>
                <a:off x="3329781" y="4827588"/>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30" name="Line 43"/>
              <p:cNvSpPr>
                <a:spLocks noChangeShapeType="1"/>
              </p:cNvSpPr>
              <p:nvPr/>
            </p:nvSpPr>
            <p:spPr bwMode="auto">
              <a:xfrm flipV="1">
                <a:off x="818356" y="5061167"/>
                <a:ext cx="1960563" cy="395287"/>
              </a:xfrm>
              <a:prstGeom prst="line">
                <a:avLst/>
              </a:prstGeom>
              <a:noFill/>
              <a:ln w="28575">
                <a:solidFill>
                  <a:srgbClr val="800080"/>
                </a:solidFill>
                <a:round/>
                <a:headEnd type="none" w="lg" len="lg"/>
                <a:tailEnd type="none" w="lg" len="lg"/>
              </a:ln>
            </p:spPr>
            <p:txBody>
              <a:bodyPr wrap="none" lIns="62167" tIns="31084" rIns="62167" bIns="31084" anchor="ctr"/>
              <a:lstStyle/>
              <a:p>
                <a:endParaRPr lang="en-US" sz="1215"/>
              </a:p>
            </p:txBody>
          </p:sp>
          <p:sp>
            <p:nvSpPr>
              <p:cNvPr id="31" name="Oval 46"/>
              <p:cNvSpPr>
                <a:spLocks noChangeArrowheads="1"/>
              </p:cNvSpPr>
              <p:nvPr/>
            </p:nvSpPr>
            <p:spPr bwMode="auto">
              <a:xfrm>
                <a:off x="1864519" y="4402354"/>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32" name="Oval 31"/>
              <p:cNvSpPr>
                <a:spLocks noChangeArrowheads="1"/>
              </p:cNvSpPr>
              <p:nvPr/>
            </p:nvSpPr>
            <p:spPr bwMode="auto">
              <a:xfrm>
                <a:off x="718344" y="5354854"/>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33" name="Oval 54"/>
              <p:cNvSpPr>
                <a:spLocks noChangeArrowheads="1"/>
              </p:cNvSpPr>
              <p:nvPr/>
            </p:nvSpPr>
            <p:spPr bwMode="auto">
              <a:xfrm>
                <a:off x="4780756" y="5437404"/>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34" name="Oval 53"/>
              <p:cNvSpPr>
                <a:spLocks noChangeArrowheads="1"/>
              </p:cNvSpPr>
              <p:nvPr/>
            </p:nvSpPr>
            <p:spPr bwMode="auto">
              <a:xfrm>
                <a:off x="2672556" y="4959567"/>
                <a:ext cx="160338"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35" name="Oval 70"/>
              <p:cNvSpPr>
                <a:spLocks noChangeArrowheads="1"/>
              </p:cNvSpPr>
              <p:nvPr/>
            </p:nvSpPr>
            <p:spPr bwMode="auto">
              <a:xfrm>
                <a:off x="4596606" y="5154829"/>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grpSp>
      </p:grpSp>
      <p:pic>
        <p:nvPicPr>
          <p:cNvPr id="36" name="Picture 35" descr="rater"/>
          <p:cNvPicPr>
            <a:picLocks noChangeAspect="1"/>
          </p:cNvPicPr>
          <p:nvPr/>
        </p:nvPicPr>
        <p:blipFill>
          <a:blip r:embed="rId3"/>
          <a:stretch>
            <a:fillRect/>
          </a:stretch>
        </p:blipFill>
        <p:spPr>
          <a:xfrm>
            <a:off x="715807" y="1696136"/>
            <a:ext cx="2341502" cy="2012919"/>
          </a:xfrm>
          <a:prstGeom prst="rect">
            <a:avLst/>
          </a:prstGeom>
        </p:spPr>
      </p:pic>
      <p:cxnSp>
        <p:nvCxnSpPr>
          <p:cNvPr id="37" name="Straight Connector 36">
            <a:extLst>
              <a:ext uri="{FF2B5EF4-FFF2-40B4-BE49-F238E27FC236}">
                <a16:creationId xmlns:a16="http://schemas.microsoft.com/office/drawing/2014/main" id="{7DC9044A-DD61-4DBB-8C71-A8CDE3CA1E1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B7DC11F7-284C-44B0-8493-9D932B1A1994}"/>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Store</a:t>
            </a:r>
          </a:p>
        </p:txBody>
      </p:sp>
      <p:sp>
        <p:nvSpPr>
          <p:cNvPr id="39" name="TextBox 38">
            <a:extLst>
              <a:ext uri="{FF2B5EF4-FFF2-40B4-BE49-F238E27FC236}">
                <a16:creationId xmlns:a16="http://schemas.microsoft.com/office/drawing/2014/main" id="{E50D95B8-60E0-4310-B87A-72C1F62220FC}"/>
              </a:ext>
            </a:extLst>
          </p:cNvPr>
          <p:cNvSpPr txBox="1"/>
          <p:nvPr/>
        </p:nvSpPr>
        <p:spPr>
          <a:xfrm>
            <a:off x="1399322" y="3711328"/>
            <a:ext cx="1348255" cy="424732"/>
          </a:xfrm>
          <a:prstGeom prst="rect">
            <a:avLst/>
          </a:prstGeom>
          <a:noFill/>
        </p:spPr>
        <p:txBody>
          <a:bodyPr wrap="square" rtlCol="0">
            <a:spAutoFit/>
          </a:bodyPr>
          <a:lstStyle/>
          <a:p>
            <a:r>
              <a:rPr lang="en-US" sz="2160" dirty="0"/>
              <a:t>Raster</a:t>
            </a:r>
          </a:p>
        </p:txBody>
      </p:sp>
      <p:sp>
        <p:nvSpPr>
          <p:cNvPr id="40" name="TextBox 39">
            <a:extLst>
              <a:ext uri="{FF2B5EF4-FFF2-40B4-BE49-F238E27FC236}">
                <a16:creationId xmlns:a16="http://schemas.microsoft.com/office/drawing/2014/main" id="{1FE32831-EFF1-4B52-AAB0-0FF357B3DE72}"/>
              </a:ext>
            </a:extLst>
          </p:cNvPr>
          <p:cNvSpPr txBox="1"/>
          <p:nvPr/>
        </p:nvSpPr>
        <p:spPr>
          <a:xfrm>
            <a:off x="5627613" y="3709055"/>
            <a:ext cx="1348255" cy="424732"/>
          </a:xfrm>
          <a:prstGeom prst="rect">
            <a:avLst/>
          </a:prstGeom>
          <a:noFill/>
        </p:spPr>
        <p:txBody>
          <a:bodyPr wrap="square" rtlCol="0">
            <a:spAutoFit/>
          </a:bodyPr>
          <a:lstStyle/>
          <a:p>
            <a:r>
              <a:rPr lang="en-US" sz="2160" dirty="0"/>
              <a:t>Vector</a:t>
            </a:r>
          </a:p>
        </p:txBody>
      </p:sp>
      <p:sp>
        <p:nvSpPr>
          <p:cNvPr id="2" name="Slide Number Placeholder 1">
            <a:extLst>
              <a:ext uri="{FF2B5EF4-FFF2-40B4-BE49-F238E27FC236}">
                <a16:creationId xmlns:a16="http://schemas.microsoft.com/office/drawing/2014/main" id="{5AEC0F9F-8FD6-48CF-85DC-BF1EB80A01F4}"/>
              </a:ext>
            </a:extLst>
          </p:cNvPr>
          <p:cNvSpPr>
            <a:spLocks noGrp="1"/>
          </p:cNvSpPr>
          <p:nvPr>
            <p:ph type="sldNum" sz="quarter" idx="12"/>
          </p:nvPr>
        </p:nvSpPr>
        <p:spPr/>
        <p:txBody>
          <a:bodyPr/>
          <a:lstStyle/>
          <a:p>
            <a:fld id="{127DDC20-79C9-9647-820E-6D40A3D210C3}" type="slidenum">
              <a:rPr lang="en-US" smtClean="0"/>
              <a:pPr/>
              <a:t>50</a:t>
            </a:fld>
            <a:endParaRPr lang="en-US"/>
          </a:p>
        </p:txBody>
      </p:sp>
    </p:spTree>
    <p:extLst>
      <p:ext uri="{BB962C8B-B14F-4D97-AF65-F5344CB8AC3E}">
        <p14:creationId xmlns:p14="http://schemas.microsoft.com/office/powerpoint/2010/main" val="3364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5D29A5C-B72B-41DF-A94B-6B493B763141}"/>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F57EBC8-1170-4CC0-A2B6-249E982E272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Query</a:t>
            </a:r>
          </a:p>
        </p:txBody>
      </p:sp>
      <p:sp>
        <p:nvSpPr>
          <p:cNvPr id="10" name="Rectangle 9">
            <a:extLst>
              <a:ext uri="{FF2B5EF4-FFF2-40B4-BE49-F238E27FC236}">
                <a16:creationId xmlns:a16="http://schemas.microsoft.com/office/drawing/2014/main" id="{657ADD16-7E9C-4BAC-8A14-F490A7433026}"/>
              </a:ext>
            </a:extLst>
          </p:cNvPr>
          <p:cNvSpPr/>
          <p:nvPr/>
        </p:nvSpPr>
        <p:spPr>
          <a:xfrm>
            <a:off x="318999" y="1100029"/>
            <a:ext cx="5737083" cy="584775"/>
          </a:xfrm>
          <a:prstGeom prst="rect">
            <a:avLst/>
          </a:prstGeom>
        </p:spPr>
        <p:txBody>
          <a:bodyPr wrap="none">
            <a:spAutoFit/>
          </a:bodyPr>
          <a:lstStyle/>
          <a:p>
            <a:r>
              <a:rPr lang="en-US" sz="3200" dirty="0"/>
              <a:t>Structured Query Language (SQL)</a:t>
            </a:r>
          </a:p>
        </p:txBody>
      </p:sp>
      <p:pic>
        <p:nvPicPr>
          <p:cNvPr id="5" name="Picture 4" descr="SQL window">
            <a:extLst>
              <a:ext uri="{FF2B5EF4-FFF2-40B4-BE49-F238E27FC236}">
                <a16:creationId xmlns:a16="http://schemas.microsoft.com/office/drawing/2014/main" id="{D6577ADD-1041-41C8-9D75-81658DBE1ECF}"/>
              </a:ext>
            </a:extLst>
          </p:cNvPr>
          <p:cNvPicPr>
            <a:picLocks noChangeAspect="1"/>
          </p:cNvPicPr>
          <p:nvPr/>
        </p:nvPicPr>
        <p:blipFill>
          <a:blip r:embed="rId3"/>
          <a:stretch>
            <a:fillRect/>
          </a:stretch>
        </p:blipFill>
        <p:spPr>
          <a:xfrm>
            <a:off x="318999" y="1686581"/>
            <a:ext cx="4184008" cy="2944034"/>
          </a:xfrm>
          <a:prstGeom prst="rect">
            <a:avLst/>
          </a:prstGeom>
        </p:spPr>
      </p:pic>
      <p:pic>
        <p:nvPicPr>
          <p:cNvPr id="8" name="Picture 7" descr="Image showing Faulkner county is selected">
            <a:extLst>
              <a:ext uri="{FF2B5EF4-FFF2-40B4-BE49-F238E27FC236}">
                <a16:creationId xmlns:a16="http://schemas.microsoft.com/office/drawing/2014/main" id="{3D46B466-6CE5-4290-B931-F665C21440BA}"/>
              </a:ext>
            </a:extLst>
          </p:cNvPr>
          <p:cNvPicPr>
            <a:picLocks noChangeAspect="1"/>
          </p:cNvPicPr>
          <p:nvPr/>
        </p:nvPicPr>
        <p:blipFill>
          <a:blip r:embed="rId4"/>
          <a:stretch>
            <a:fillRect/>
          </a:stretch>
        </p:blipFill>
        <p:spPr>
          <a:xfrm>
            <a:off x="4764818" y="1934943"/>
            <a:ext cx="3388582" cy="2447309"/>
          </a:xfrm>
          <a:prstGeom prst="rect">
            <a:avLst/>
          </a:prstGeom>
        </p:spPr>
      </p:pic>
      <p:sp>
        <p:nvSpPr>
          <p:cNvPr id="9" name="Rectangle 8">
            <a:extLst>
              <a:ext uri="{FF2B5EF4-FFF2-40B4-BE49-F238E27FC236}">
                <a16:creationId xmlns:a16="http://schemas.microsoft.com/office/drawing/2014/main" id="{182E88F9-49AB-4BE3-896F-D1849580DB05}"/>
              </a:ext>
            </a:extLst>
          </p:cNvPr>
          <p:cNvSpPr/>
          <p:nvPr/>
        </p:nvSpPr>
        <p:spPr>
          <a:xfrm>
            <a:off x="410308" y="2571750"/>
            <a:ext cx="3962400" cy="40591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0E6EB655-E50E-4722-9BD6-089A3BA96A16}"/>
              </a:ext>
            </a:extLst>
          </p:cNvPr>
          <p:cNvSpPr>
            <a:spLocks noGrp="1"/>
          </p:cNvSpPr>
          <p:nvPr>
            <p:ph type="sldNum" sz="quarter" idx="12"/>
          </p:nvPr>
        </p:nvSpPr>
        <p:spPr/>
        <p:txBody>
          <a:bodyPr/>
          <a:lstStyle/>
          <a:p>
            <a:fld id="{127DDC20-79C9-9647-820E-6D40A3D210C3}" type="slidenum">
              <a:rPr lang="en-US" smtClean="0"/>
              <a:pPr/>
              <a:t>51</a:t>
            </a:fld>
            <a:endParaRPr lang="en-US"/>
          </a:p>
        </p:txBody>
      </p:sp>
    </p:spTree>
    <p:extLst>
      <p:ext uri="{BB962C8B-B14F-4D97-AF65-F5344CB8AC3E}">
        <p14:creationId xmlns:p14="http://schemas.microsoft.com/office/powerpoint/2010/main" val="206055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1964" y="1089224"/>
            <a:ext cx="2972898" cy="4114460"/>
          </a:xfrm>
          <a:prstGeom prst="rect">
            <a:avLst/>
          </a:prstGeom>
          <a:noFill/>
        </p:spPr>
        <p:txBody>
          <a:bodyPr wrap="square" rtlCol="0">
            <a:spAutoFit/>
          </a:bodyPr>
          <a:lstStyle/>
          <a:p>
            <a:pPr marL="308701" indent="-308701">
              <a:lnSpc>
                <a:spcPct val="90000"/>
              </a:lnSpc>
              <a:buFont typeface="+mj-lt"/>
              <a:buAutoNum type="arabicPeriod"/>
            </a:pPr>
            <a:r>
              <a:rPr lang="en-US" sz="2880" dirty="0"/>
              <a:t>Directions</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Buffer</a:t>
            </a:r>
          </a:p>
          <a:p>
            <a:pPr marL="308701" indent="-308701">
              <a:lnSpc>
                <a:spcPct val="90000"/>
              </a:lnSpc>
              <a:buFont typeface="+mj-lt"/>
              <a:buAutoNum type="arabicPeriod"/>
            </a:pPr>
            <a:r>
              <a:rPr lang="en-US" sz="2880" dirty="0"/>
              <a:t>Proximity</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Suitability</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Likelihood</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Best locations</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Worst locations</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Etc.</a:t>
            </a:r>
          </a:p>
        </p:txBody>
      </p:sp>
      <p:pic>
        <p:nvPicPr>
          <p:cNvPr id="5" name="Picture 4" descr="Image showing direction"/>
          <p:cNvPicPr>
            <a:picLocks noChangeAspect="1"/>
          </p:cNvPicPr>
          <p:nvPr/>
        </p:nvPicPr>
        <p:blipFill>
          <a:blip r:embed="rId3"/>
          <a:stretch>
            <a:fillRect/>
          </a:stretch>
        </p:blipFill>
        <p:spPr>
          <a:xfrm>
            <a:off x="4152900" y="1041599"/>
            <a:ext cx="2241016" cy="3910078"/>
          </a:xfrm>
          <a:prstGeom prst="rect">
            <a:avLst/>
          </a:prstGeom>
        </p:spPr>
      </p:pic>
      <p:cxnSp>
        <p:nvCxnSpPr>
          <p:cNvPr id="9" name="Straight Connector 8">
            <a:extLst>
              <a:ext uri="{FF2B5EF4-FFF2-40B4-BE49-F238E27FC236}">
                <a16:creationId xmlns:a16="http://schemas.microsoft.com/office/drawing/2014/main" id="{8339F116-431B-46DC-8232-9CF77E41C21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E1CAE113-1172-4D24-B898-8DD3C1252E8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Analyze</a:t>
            </a:r>
          </a:p>
        </p:txBody>
      </p:sp>
      <p:sp>
        <p:nvSpPr>
          <p:cNvPr id="2" name="Slide Number Placeholder 1">
            <a:extLst>
              <a:ext uri="{FF2B5EF4-FFF2-40B4-BE49-F238E27FC236}">
                <a16:creationId xmlns:a16="http://schemas.microsoft.com/office/drawing/2014/main" id="{9E8C1E4F-9300-4503-8E7F-F056D0A3BCB9}"/>
              </a:ext>
            </a:extLst>
          </p:cNvPr>
          <p:cNvSpPr>
            <a:spLocks noGrp="1"/>
          </p:cNvSpPr>
          <p:nvPr>
            <p:ph type="sldNum" sz="quarter" idx="12"/>
          </p:nvPr>
        </p:nvSpPr>
        <p:spPr/>
        <p:txBody>
          <a:bodyPr/>
          <a:lstStyle/>
          <a:p>
            <a:fld id="{127DDC20-79C9-9647-820E-6D40A3D210C3}" type="slidenum">
              <a:rPr lang="en-US" smtClean="0"/>
              <a:pPr/>
              <a:t>52</a:t>
            </a:fld>
            <a:endParaRPr lang="en-US"/>
          </a:p>
        </p:txBody>
      </p:sp>
    </p:spTree>
    <p:extLst>
      <p:ext uri="{BB962C8B-B14F-4D97-AF65-F5344CB8AC3E}">
        <p14:creationId xmlns:p14="http://schemas.microsoft.com/office/powerpoint/2010/main" val="26659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Virtual Real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0026" y="1450908"/>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ap"/>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164" y="1312589"/>
            <a:ext cx="3075750" cy="3075750"/>
          </a:xfrm>
          <a:prstGeom prst="rect">
            <a:avLst/>
          </a:prstGeom>
          <a:noFill/>
          <a:ln>
            <a:noFill/>
          </a:ln>
        </p:spPr>
      </p:pic>
      <p:cxnSp>
        <p:nvCxnSpPr>
          <p:cNvPr id="8" name="Straight Connector 7">
            <a:extLst>
              <a:ext uri="{FF2B5EF4-FFF2-40B4-BE49-F238E27FC236}">
                <a16:creationId xmlns:a16="http://schemas.microsoft.com/office/drawing/2014/main" id="{BFD5D1AC-1768-42A4-8064-9B8F29020D3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3DF4EA3B-6629-4FFE-84E1-2CBCD2363476}"/>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Display</a:t>
            </a:r>
          </a:p>
        </p:txBody>
      </p:sp>
      <p:sp>
        <p:nvSpPr>
          <p:cNvPr id="13" name="TextBox 12">
            <a:extLst>
              <a:ext uri="{FF2B5EF4-FFF2-40B4-BE49-F238E27FC236}">
                <a16:creationId xmlns:a16="http://schemas.microsoft.com/office/drawing/2014/main" id="{DC58BEE2-7347-4F0A-8762-D9AD856A5D93}"/>
              </a:ext>
            </a:extLst>
          </p:cNvPr>
          <p:cNvSpPr txBox="1"/>
          <p:nvPr/>
        </p:nvSpPr>
        <p:spPr>
          <a:xfrm>
            <a:off x="5246525" y="4220590"/>
            <a:ext cx="1614067" cy="316690"/>
          </a:xfrm>
          <a:prstGeom prst="rect">
            <a:avLst/>
          </a:prstGeom>
          <a:noFill/>
        </p:spPr>
        <p:txBody>
          <a:bodyPr wrap="square" rtlCol="0">
            <a:spAutoFit/>
          </a:bodyPr>
          <a:lstStyle/>
          <a:p>
            <a:pPr>
              <a:lnSpc>
                <a:spcPct val="90000"/>
              </a:lnSpc>
            </a:pPr>
            <a:r>
              <a:rPr lang="en-US" sz="1620" dirty="0"/>
              <a:t>Virtual Reality</a:t>
            </a:r>
          </a:p>
        </p:txBody>
      </p:sp>
      <p:sp>
        <p:nvSpPr>
          <p:cNvPr id="2" name="Slide Number Placeholder 1">
            <a:extLst>
              <a:ext uri="{FF2B5EF4-FFF2-40B4-BE49-F238E27FC236}">
                <a16:creationId xmlns:a16="http://schemas.microsoft.com/office/drawing/2014/main" id="{97432B80-F52B-43C0-9768-A4748D2EADC4}"/>
              </a:ext>
            </a:extLst>
          </p:cNvPr>
          <p:cNvSpPr>
            <a:spLocks noGrp="1"/>
          </p:cNvSpPr>
          <p:nvPr>
            <p:ph type="sldNum" sz="quarter" idx="12"/>
          </p:nvPr>
        </p:nvSpPr>
        <p:spPr/>
        <p:txBody>
          <a:bodyPr/>
          <a:lstStyle/>
          <a:p>
            <a:fld id="{127DDC20-79C9-9647-820E-6D40A3D210C3}" type="slidenum">
              <a:rPr lang="en-US" smtClean="0"/>
              <a:pPr/>
              <a:t>53</a:t>
            </a:fld>
            <a:endParaRPr lang="en-US"/>
          </a:p>
        </p:txBody>
      </p:sp>
    </p:spTree>
    <p:extLst>
      <p:ext uri="{BB962C8B-B14F-4D97-AF65-F5344CB8AC3E}">
        <p14:creationId xmlns:p14="http://schemas.microsoft.com/office/powerpoint/2010/main" val="77474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08701" indent="-308701">
              <a:buFont typeface="+mj-lt"/>
              <a:buAutoNum type="arabicPeriod"/>
            </a:pPr>
            <a:r>
              <a:rPr lang="en-US" dirty="0"/>
              <a:t>People</a:t>
            </a:r>
          </a:p>
          <a:p>
            <a:pPr marL="308701" indent="-308701">
              <a:buFont typeface="+mj-lt"/>
              <a:buAutoNum type="arabicPeriod"/>
            </a:pPr>
            <a:endParaRPr lang="en-US" sz="1000" dirty="0"/>
          </a:p>
          <a:p>
            <a:pPr marL="308701" indent="-308701">
              <a:buFont typeface="+mj-lt"/>
              <a:buAutoNum type="arabicPeriod"/>
            </a:pPr>
            <a:r>
              <a:rPr lang="en-US" dirty="0"/>
              <a:t>Data</a:t>
            </a:r>
          </a:p>
          <a:p>
            <a:pPr marL="308701" indent="-308701">
              <a:buFont typeface="+mj-lt"/>
              <a:buAutoNum type="arabicPeriod"/>
            </a:pPr>
            <a:endParaRPr lang="en-US" sz="1000" dirty="0"/>
          </a:p>
          <a:p>
            <a:pPr marL="308701" indent="-308701">
              <a:buFont typeface="+mj-lt"/>
              <a:buAutoNum type="arabicPeriod"/>
            </a:pPr>
            <a:r>
              <a:rPr lang="en-US" dirty="0"/>
              <a:t>Hardware</a:t>
            </a:r>
          </a:p>
          <a:p>
            <a:pPr marL="308701" indent="-308701">
              <a:buFont typeface="+mj-lt"/>
              <a:buAutoNum type="arabicPeriod"/>
            </a:pPr>
            <a:endParaRPr lang="en-US" sz="1000" dirty="0"/>
          </a:p>
          <a:p>
            <a:pPr marL="308701" indent="-308701">
              <a:buFont typeface="+mj-lt"/>
              <a:buAutoNum type="arabicPeriod"/>
            </a:pPr>
            <a:r>
              <a:rPr lang="en-US" dirty="0"/>
              <a:t>Software</a:t>
            </a:r>
          </a:p>
          <a:p>
            <a:pPr marL="308701" indent="-308701">
              <a:buFont typeface="+mj-lt"/>
              <a:buAutoNum type="arabicPeriod"/>
            </a:pPr>
            <a:endParaRPr lang="en-US" sz="1100" dirty="0"/>
          </a:p>
          <a:p>
            <a:pPr marL="308701" indent="-308701">
              <a:buFont typeface="+mj-lt"/>
              <a:buAutoNum type="arabicPeriod"/>
            </a:pPr>
            <a:r>
              <a:rPr lang="en-US" dirty="0"/>
              <a:t>Methods/Protocol</a:t>
            </a:r>
          </a:p>
          <a:p>
            <a:pPr marL="308701" indent="-308701">
              <a:buFont typeface="+mj-lt"/>
              <a:buAutoNum type="arabicPeriod"/>
            </a:pPr>
            <a:endParaRPr lang="en-US" dirty="0"/>
          </a:p>
        </p:txBody>
      </p:sp>
      <p:cxnSp>
        <p:nvCxnSpPr>
          <p:cNvPr id="6" name="Straight Connector 5">
            <a:extLst>
              <a:ext uri="{FF2B5EF4-FFF2-40B4-BE49-F238E27FC236}">
                <a16:creationId xmlns:a16="http://schemas.microsoft.com/office/drawing/2014/main" id="{FEB20BF8-5B5B-4E08-9F94-499DD4566A58}"/>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AD636860-22CE-4A28-8B44-C87E0767185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of a GIS</a:t>
            </a:r>
            <a:endParaRPr lang="en-US" sz="2600" dirty="0">
              <a:solidFill>
                <a:srgbClr val="7030A0"/>
              </a:solidFill>
            </a:endParaRPr>
          </a:p>
        </p:txBody>
      </p:sp>
      <p:pic>
        <p:nvPicPr>
          <p:cNvPr id="9" name="Picture 2" descr="Component of GIS">
            <a:extLst>
              <a:ext uri="{FF2B5EF4-FFF2-40B4-BE49-F238E27FC236}">
                <a16:creationId xmlns:a16="http://schemas.microsoft.com/office/drawing/2014/main" id="{2281028C-3F0D-44EC-92E1-E26F80341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945489"/>
            <a:ext cx="3765645" cy="3276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7AC3D29-E1F9-4092-B206-EA5FB6646CF2}"/>
              </a:ext>
            </a:extLst>
          </p:cNvPr>
          <p:cNvSpPr/>
          <p:nvPr/>
        </p:nvSpPr>
        <p:spPr>
          <a:xfrm>
            <a:off x="4759236" y="4463818"/>
            <a:ext cx="3220063" cy="216982"/>
          </a:xfrm>
          <a:prstGeom prst="rect">
            <a:avLst/>
          </a:prstGeom>
        </p:spPr>
        <p:txBody>
          <a:bodyPr wrap="square">
            <a:spAutoFit/>
          </a:bodyPr>
          <a:lstStyle/>
          <a:p>
            <a:r>
              <a:rPr lang="en-US" sz="810" dirty="0">
                <a:hlinkClick r:id="rId4"/>
              </a:rPr>
              <a:t>https://www.rst2.org/ties/GENTOOLS/comp_gis.html</a:t>
            </a:r>
            <a:endParaRPr lang="en-US" sz="810" dirty="0"/>
          </a:p>
        </p:txBody>
      </p:sp>
      <p:sp>
        <p:nvSpPr>
          <p:cNvPr id="2" name="Slide Number Placeholder 1">
            <a:extLst>
              <a:ext uri="{FF2B5EF4-FFF2-40B4-BE49-F238E27FC236}">
                <a16:creationId xmlns:a16="http://schemas.microsoft.com/office/drawing/2014/main" id="{F7DD3F21-F715-4D11-8427-D968FAD572A7}"/>
              </a:ext>
            </a:extLst>
          </p:cNvPr>
          <p:cNvSpPr>
            <a:spLocks noGrp="1"/>
          </p:cNvSpPr>
          <p:nvPr>
            <p:ph type="sldNum" sz="quarter" idx="12"/>
          </p:nvPr>
        </p:nvSpPr>
        <p:spPr/>
        <p:txBody>
          <a:bodyPr/>
          <a:lstStyle/>
          <a:p>
            <a:fld id="{127DDC20-79C9-9647-820E-6D40A3D210C3}" type="slidenum">
              <a:rPr lang="en-US" smtClean="0"/>
              <a:pPr/>
              <a:t>54</a:t>
            </a:fld>
            <a:endParaRPr lang="en-US"/>
          </a:p>
        </p:txBody>
      </p:sp>
    </p:spTree>
    <p:extLst>
      <p:ext uri="{BB962C8B-B14F-4D97-AF65-F5344CB8AC3E}">
        <p14:creationId xmlns:p14="http://schemas.microsoft.com/office/powerpoint/2010/main" val="29423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ssociation of American Geograph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63934"/>
            <a:ext cx="1389107" cy="6881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44403" y="2083313"/>
            <a:ext cx="1515800" cy="466281"/>
          </a:xfrm>
          <a:prstGeom prst="rect">
            <a:avLst/>
          </a:prstGeom>
        </p:spPr>
        <p:txBody>
          <a:bodyPr wrap="none">
            <a:spAutoFit/>
          </a:bodyPr>
          <a:lstStyle/>
          <a:p>
            <a:r>
              <a:rPr lang="en-US" sz="1215" dirty="0">
                <a:hlinkClick r:id="rId4"/>
              </a:rPr>
              <a:t>http://www.aag.org/</a:t>
            </a:r>
            <a:endParaRPr lang="en-US" sz="1215" dirty="0"/>
          </a:p>
          <a:p>
            <a:endParaRPr lang="en-US" sz="1215" dirty="0"/>
          </a:p>
        </p:txBody>
      </p:sp>
      <p:sp>
        <p:nvSpPr>
          <p:cNvPr id="6" name="Rectangle 5"/>
          <p:cNvSpPr/>
          <p:nvPr/>
        </p:nvSpPr>
        <p:spPr>
          <a:xfrm>
            <a:off x="3564373" y="2894702"/>
            <a:ext cx="1682255" cy="466281"/>
          </a:xfrm>
          <a:prstGeom prst="rect">
            <a:avLst/>
          </a:prstGeom>
        </p:spPr>
        <p:txBody>
          <a:bodyPr wrap="none">
            <a:spAutoFit/>
          </a:bodyPr>
          <a:lstStyle/>
          <a:p>
            <a:r>
              <a:rPr lang="en-US" sz="1215" dirty="0">
                <a:hlinkClick r:id="rId5"/>
              </a:rPr>
              <a:t>https://www.asprs.org/</a:t>
            </a:r>
            <a:endParaRPr lang="en-US" sz="1215" dirty="0"/>
          </a:p>
          <a:p>
            <a:endParaRPr lang="en-US" sz="1215" dirty="0"/>
          </a:p>
        </p:txBody>
      </p:sp>
      <p:pic>
        <p:nvPicPr>
          <p:cNvPr id="3080" name="Picture 8" descr="ASP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92" y="2704263"/>
            <a:ext cx="3170508" cy="6302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ISC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892" y="3452141"/>
            <a:ext cx="4244493" cy="643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77836" y="3773694"/>
            <a:ext cx="1624099" cy="466281"/>
          </a:xfrm>
          <a:prstGeom prst="rect">
            <a:avLst/>
          </a:prstGeom>
        </p:spPr>
        <p:txBody>
          <a:bodyPr wrap="none">
            <a:spAutoFit/>
          </a:bodyPr>
          <a:lstStyle/>
          <a:p>
            <a:r>
              <a:rPr lang="en-US" sz="1215" dirty="0">
                <a:hlinkClick r:id="rId8"/>
              </a:rPr>
              <a:t>https://www.gisci.org/</a:t>
            </a:r>
            <a:endParaRPr lang="en-US" sz="1215" dirty="0"/>
          </a:p>
          <a:p>
            <a:endParaRPr lang="en-US" sz="1215" dirty="0"/>
          </a:p>
        </p:txBody>
      </p:sp>
      <p:sp>
        <p:nvSpPr>
          <p:cNvPr id="17" name="TextBox 16"/>
          <p:cNvSpPr txBox="1"/>
          <p:nvPr/>
        </p:nvSpPr>
        <p:spPr>
          <a:xfrm>
            <a:off x="-626" y="4884968"/>
            <a:ext cx="4476011" cy="258532"/>
          </a:xfrm>
          <a:prstGeom prst="rect">
            <a:avLst/>
          </a:prstGeom>
          <a:noFill/>
        </p:spPr>
        <p:txBody>
          <a:bodyPr wrap="square" rtlCol="0">
            <a:spAutoFit/>
          </a:bodyPr>
          <a:lstStyle/>
          <a:p>
            <a:pPr>
              <a:lnSpc>
                <a:spcPct val="90000"/>
              </a:lnSpc>
            </a:pPr>
            <a:r>
              <a:rPr lang="en-US" sz="1200" dirty="0">
                <a:solidFill>
                  <a:schemeClr val="accent1"/>
                </a:solidFill>
              </a:rPr>
              <a:t>Logos were obtained from organization websites</a:t>
            </a:r>
          </a:p>
        </p:txBody>
      </p:sp>
      <p:cxnSp>
        <p:nvCxnSpPr>
          <p:cNvPr id="14" name="Straight Connector 13">
            <a:extLst>
              <a:ext uri="{FF2B5EF4-FFF2-40B4-BE49-F238E27FC236}">
                <a16:creationId xmlns:a16="http://schemas.microsoft.com/office/drawing/2014/main" id="{70D726D7-7184-4C99-A028-A54D9E5893B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7B521190-6025-4B07-9890-2A333674566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People</a:t>
            </a:r>
          </a:p>
        </p:txBody>
      </p:sp>
      <p:sp>
        <p:nvSpPr>
          <p:cNvPr id="9" name="Rectangle 8">
            <a:extLst>
              <a:ext uri="{FF2B5EF4-FFF2-40B4-BE49-F238E27FC236}">
                <a16:creationId xmlns:a16="http://schemas.microsoft.com/office/drawing/2014/main" id="{594E9475-1C43-48FE-9D9D-A8B5B1A1859A}"/>
              </a:ext>
            </a:extLst>
          </p:cNvPr>
          <p:cNvSpPr/>
          <p:nvPr/>
        </p:nvSpPr>
        <p:spPr>
          <a:xfrm>
            <a:off x="1753243" y="1322557"/>
            <a:ext cx="1987916" cy="280077"/>
          </a:xfrm>
          <a:prstGeom prst="rect">
            <a:avLst/>
          </a:prstGeom>
        </p:spPr>
        <p:txBody>
          <a:bodyPr wrap="none">
            <a:spAutoFit/>
          </a:bodyPr>
          <a:lstStyle/>
          <a:p>
            <a:r>
              <a:rPr lang="en-US" sz="1220" dirty="0">
                <a:hlinkClick r:id="rId9"/>
              </a:rPr>
              <a:t>https://www.argisusers.org/</a:t>
            </a:r>
            <a:endParaRPr lang="en-US" sz="1220" dirty="0"/>
          </a:p>
        </p:txBody>
      </p:sp>
      <p:pic>
        <p:nvPicPr>
          <p:cNvPr id="10" name="Picture 9" descr="Arkansas GIS user Forums">
            <a:extLst>
              <a:ext uri="{FF2B5EF4-FFF2-40B4-BE49-F238E27FC236}">
                <a16:creationId xmlns:a16="http://schemas.microsoft.com/office/drawing/2014/main" id="{0CE3BBC2-B796-4034-9F8D-7C0C51B56459}"/>
              </a:ext>
            </a:extLst>
          </p:cNvPr>
          <p:cNvPicPr>
            <a:picLocks noChangeAspect="1"/>
          </p:cNvPicPr>
          <p:nvPr/>
        </p:nvPicPr>
        <p:blipFill>
          <a:blip r:embed="rId10"/>
          <a:stretch>
            <a:fillRect/>
          </a:stretch>
        </p:blipFill>
        <p:spPr>
          <a:xfrm>
            <a:off x="328296" y="1109140"/>
            <a:ext cx="1460785" cy="685800"/>
          </a:xfrm>
          <a:prstGeom prst="rect">
            <a:avLst/>
          </a:prstGeom>
        </p:spPr>
      </p:pic>
      <p:pic>
        <p:nvPicPr>
          <p:cNvPr id="11" name="Picture 10" descr="ESRI Academy">
            <a:extLst>
              <a:ext uri="{FF2B5EF4-FFF2-40B4-BE49-F238E27FC236}">
                <a16:creationId xmlns:a16="http://schemas.microsoft.com/office/drawing/2014/main" id="{6089DF30-49F6-44FE-AE26-A4C41DCF9F70}"/>
              </a:ext>
            </a:extLst>
          </p:cNvPr>
          <p:cNvPicPr>
            <a:picLocks noChangeAspect="1"/>
          </p:cNvPicPr>
          <p:nvPr/>
        </p:nvPicPr>
        <p:blipFill>
          <a:blip r:embed="rId11"/>
          <a:stretch>
            <a:fillRect/>
          </a:stretch>
        </p:blipFill>
        <p:spPr>
          <a:xfrm>
            <a:off x="752615" y="4325107"/>
            <a:ext cx="1362075" cy="352425"/>
          </a:xfrm>
          <a:prstGeom prst="rect">
            <a:avLst/>
          </a:prstGeom>
        </p:spPr>
      </p:pic>
      <p:pic>
        <p:nvPicPr>
          <p:cNvPr id="12" name="Picture 11" descr="ESRI Academy">
            <a:extLst>
              <a:ext uri="{FF2B5EF4-FFF2-40B4-BE49-F238E27FC236}">
                <a16:creationId xmlns:a16="http://schemas.microsoft.com/office/drawing/2014/main" id="{ECF60C77-F156-4F94-A720-4AC477DD5342}"/>
              </a:ext>
            </a:extLst>
          </p:cNvPr>
          <p:cNvPicPr>
            <a:picLocks noChangeAspect="1"/>
          </p:cNvPicPr>
          <p:nvPr/>
        </p:nvPicPr>
        <p:blipFill>
          <a:blip r:embed="rId12"/>
          <a:stretch>
            <a:fillRect/>
          </a:stretch>
        </p:blipFill>
        <p:spPr>
          <a:xfrm>
            <a:off x="248819" y="4287688"/>
            <a:ext cx="933450" cy="400050"/>
          </a:xfrm>
          <a:prstGeom prst="rect">
            <a:avLst/>
          </a:prstGeom>
        </p:spPr>
      </p:pic>
      <p:sp>
        <p:nvSpPr>
          <p:cNvPr id="13" name="Rectangle 12">
            <a:extLst>
              <a:ext uri="{FF2B5EF4-FFF2-40B4-BE49-F238E27FC236}">
                <a16:creationId xmlns:a16="http://schemas.microsoft.com/office/drawing/2014/main" id="{C0A9CBD8-4B0E-49BB-8C0F-C0E2EE88C367}"/>
              </a:ext>
            </a:extLst>
          </p:cNvPr>
          <p:cNvSpPr/>
          <p:nvPr/>
        </p:nvSpPr>
        <p:spPr>
          <a:xfrm>
            <a:off x="2163804" y="4325107"/>
            <a:ext cx="2197140" cy="280077"/>
          </a:xfrm>
          <a:prstGeom prst="rect">
            <a:avLst/>
          </a:prstGeom>
        </p:spPr>
        <p:txBody>
          <a:bodyPr wrap="none">
            <a:spAutoFit/>
          </a:bodyPr>
          <a:lstStyle/>
          <a:p>
            <a:r>
              <a:rPr lang="en-US" sz="1220" dirty="0">
                <a:hlinkClick r:id="rId13"/>
              </a:rPr>
              <a:t>https://www.esri.com/training/</a:t>
            </a:r>
            <a:endParaRPr lang="en-US" sz="1220" dirty="0"/>
          </a:p>
        </p:txBody>
      </p:sp>
      <p:sp>
        <p:nvSpPr>
          <p:cNvPr id="2" name="Slide Number Placeholder 1">
            <a:extLst>
              <a:ext uri="{FF2B5EF4-FFF2-40B4-BE49-F238E27FC236}">
                <a16:creationId xmlns:a16="http://schemas.microsoft.com/office/drawing/2014/main" id="{EEC1BDBE-E622-4C2F-82F1-AC4C7C262F0C}"/>
              </a:ext>
            </a:extLst>
          </p:cNvPr>
          <p:cNvSpPr>
            <a:spLocks noGrp="1"/>
          </p:cNvSpPr>
          <p:nvPr>
            <p:ph type="sldNum" sz="quarter" idx="12"/>
          </p:nvPr>
        </p:nvSpPr>
        <p:spPr/>
        <p:txBody>
          <a:bodyPr/>
          <a:lstStyle/>
          <a:p>
            <a:fld id="{127DDC20-79C9-9647-820E-6D40A3D210C3}" type="slidenum">
              <a:rPr lang="en-US" smtClean="0"/>
              <a:pPr/>
              <a:t>55</a:t>
            </a:fld>
            <a:endParaRPr lang="en-US"/>
          </a:p>
        </p:txBody>
      </p:sp>
    </p:spTree>
    <p:extLst>
      <p:ext uri="{BB962C8B-B14F-4D97-AF65-F5344CB8AC3E}">
        <p14:creationId xmlns:p14="http://schemas.microsoft.com/office/powerpoint/2010/main" val="388940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56</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411976"/>
          </a:xfrm>
          <a:prstGeom prst="rect">
            <a:avLst/>
          </a:prstGeom>
        </p:spPr>
        <p:txBody>
          <a:bodyPr vert="horz" lIns="91440" tIns="45720" rIns="91440" bIns="45720" rtlCol="0">
            <a:normAutofit fontScale="92500" lnSpcReduction="2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Department of Geography @UCA</a:t>
            </a:r>
          </a:p>
        </p:txBody>
      </p:sp>
      <p:pic>
        <p:nvPicPr>
          <p:cNvPr id="11" name="Picture 10" descr="GIS program at UCA">
            <a:extLst>
              <a:ext uri="{FF2B5EF4-FFF2-40B4-BE49-F238E27FC236}">
                <a16:creationId xmlns:a16="http://schemas.microsoft.com/office/drawing/2014/main" id="{027DD874-D9EC-4BBC-9D5C-E6C0F2E9C280}"/>
              </a:ext>
            </a:extLst>
          </p:cNvPr>
          <p:cNvPicPr>
            <a:picLocks noChangeAspect="1"/>
          </p:cNvPicPr>
          <p:nvPr/>
        </p:nvPicPr>
        <p:blipFill>
          <a:blip r:embed="rId3"/>
          <a:stretch>
            <a:fillRect/>
          </a:stretch>
        </p:blipFill>
        <p:spPr>
          <a:xfrm>
            <a:off x="399008" y="1635525"/>
            <a:ext cx="7419112" cy="2938150"/>
          </a:xfrm>
          <a:prstGeom prst="rect">
            <a:avLst/>
          </a:prstGeom>
        </p:spPr>
      </p:pic>
      <p:sp>
        <p:nvSpPr>
          <p:cNvPr id="8" name="Title 1">
            <a:extLst>
              <a:ext uri="{FF2B5EF4-FFF2-40B4-BE49-F238E27FC236}">
                <a16:creationId xmlns:a16="http://schemas.microsoft.com/office/drawing/2014/main" id="{095C6DCF-8DD0-4CF8-83F4-CE89C42FA3B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People</a:t>
            </a:r>
          </a:p>
        </p:txBody>
      </p:sp>
    </p:spTree>
    <p:extLst>
      <p:ext uri="{BB962C8B-B14F-4D97-AF65-F5344CB8AC3E}">
        <p14:creationId xmlns:p14="http://schemas.microsoft.com/office/powerpoint/2010/main" val="3607926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7E8AD92-E632-46C0-8709-0D62F0B3FAEB}"/>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07" name="Rectangle 3">
            <a:extLst>
              <a:ext uri="{FF2B5EF4-FFF2-40B4-BE49-F238E27FC236}">
                <a16:creationId xmlns:a16="http://schemas.microsoft.com/office/drawing/2014/main" id="{84DE5ACD-CE47-47D6-A0EB-00E46F38CD73}"/>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08" name="Rectangle 4">
            <a:extLst>
              <a:ext uri="{FF2B5EF4-FFF2-40B4-BE49-F238E27FC236}">
                <a16:creationId xmlns:a16="http://schemas.microsoft.com/office/drawing/2014/main" id="{B5A8A563-0F62-405A-8740-425A86BCF6D7}"/>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09" name="Rectangle 5">
            <a:extLst>
              <a:ext uri="{FF2B5EF4-FFF2-40B4-BE49-F238E27FC236}">
                <a16:creationId xmlns:a16="http://schemas.microsoft.com/office/drawing/2014/main" id="{AD38BF16-5899-40AE-859A-5CC6823E6621}"/>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11" name="Line 7">
            <a:extLst>
              <a:ext uri="{FF2B5EF4-FFF2-40B4-BE49-F238E27FC236}">
                <a16:creationId xmlns:a16="http://schemas.microsoft.com/office/drawing/2014/main" id="{D923D8EB-C6AA-4ACC-9810-18182CDFC0A2}"/>
              </a:ext>
            </a:extLst>
          </p:cNvPr>
          <p:cNvSpPr>
            <a:spLocks noChangeShapeType="1"/>
          </p:cNvSpPr>
          <p:nvPr/>
        </p:nvSpPr>
        <p:spPr bwMode="auto">
          <a:xfrm flipV="1">
            <a:off x="3371850" y="1943100"/>
            <a:ext cx="1257300" cy="8001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47112" name="Group 19" descr="Image showing organization of GIS data">
            <a:extLst>
              <a:ext uri="{FF2B5EF4-FFF2-40B4-BE49-F238E27FC236}">
                <a16:creationId xmlns:a16="http://schemas.microsoft.com/office/drawing/2014/main" id="{BC621940-5929-4AEF-89C6-63413C01B2DE}"/>
              </a:ext>
            </a:extLst>
          </p:cNvPr>
          <p:cNvGrpSpPr>
            <a:grpSpLocks/>
          </p:cNvGrpSpPr>
          <p:nvPr/>
        </p:nvGrpSpPr>
        <p:grpSpPr bwMode="auto">
          <a:xfrm>
            <a:off x="1145381" y="950119"/>
            <a:ext cx="5881688" cy="2624138"/>
            <a:chOff x="386" y="798"/>
            <a:chExt cx="4940" cy="2204"/>
          </a:xfrm>
        </p:grpSpPr>
        <p:grpSp>
          <p:nvGrpSpPr>
            <p:cNvPr id="47114" name="Group 16">
              <a:extLst>
                <a:ext uri="{FF2B5EF4-FFF2-40B4-BE49-F238E27FC236}">
                  <a16:creationId xmlns:a16="http://schemas.microsoft.com/office/drawing/2014/main" id="{6C236695-270E-48CF-9907-CCEE91281771}"/>
                </a:ext>
              </a:extLst>
            </p:cNvPr>
            <p:cNvGrpSpPr>
              <a:grpSpLocks/>
            </p:cNvGrpSpPr>
            <p:nvPr/>
          </p:nvGrpSpPr>
          <p:grpSpPr bwMode="auto">
            <a:xfrm>
              <a:off x="3222" y="994"/>
              <a:ext cx="2104" cy="2008"/>
              <a:chOff x="3222" y="994"/>
              <a:chExt cx="2104" cy="2008"/>
            </a:xfrm>
          </p:grpSpPr>
          <p:sp>
            <p:nvSpPr>
              <p:cNvPr id="47117" name="AutoShape 8">
                <a:extLst>
                  <a:ext uri="{FF2B5EF4-FFF2-40B4-BE49-F238E27FC236}">
                    <a16:creationId xmlns:a16="http://schemas.microsoft.com/office/drawing/2014/main" id="{C3303178-55C4-49FC-A760-642405BB0E5A}"/>
                  </a:ext>
                </a:extLst>
              </p:cNvPr>
              <p:cNvSpPr>
                <a:spLocks noChangeArrowheads="1"/>
              </p:cNvSpPr>
              <p:nvPr/>
            </p:nvSpPr>
            <p:spPr bwMode="auto">
              <a:xfrm>
                <a:off x="3222" y="272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Digital Orthophoto</a:t>
                </a:r>
              </a:p>
            </p:txBody>
          </p:sp>
          <p:sp>
            <p:nvSpPr>
              <p:cNvPr id="47118" name="AutoShape 9">
                <a:extLst>
                  <a:ext uri="{FF2B5EF4-FFF2-40B4-BE49-F238E27FC236}">
                    <a16:creationId xmlns:a16="http://schemas.microsoft.com/office/drawing/2014/main" id="{EF122A71-9DD4-4BAD-9D78-CBF8E2EF88E9}"/>
                  </a:ext>
                </a:extLst>
              </p:cNvPr>
              <p:cNvSpPr>
                <a:spLocks noChangeArrowheads="1"/>
              </p:cNvSpPr>
              <p:nvPr/>
            </p:nvSpPr>
            <p:spPr bwMode="auto">
              <a:xfrm>
                <a:off x="3222" y="248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Streets</a:t>
                </a:r>
              </a:p>
            </p:txBody>
          </p:sp>
          <p:sp>
            <p:nvSpPr>
              <p:cNvPr id="47119" name="AutoShape 10">
                <a:extLst>
                  <a:ext uri="{FF2B5EF4-FFF2-40B4-BE49-F238E27FC236}">
                    <a16:creationId xmlns:a16="http://schemas.microsoft.com/office/drawing/2014/main" id="{9EB77055-0009-49EB-849A-949A7CEDFEBA}"/>
                  </a:ext>
                </a:extLst>
              </p:cNvPr>
              <p:cNvSpPr>
                <a:spLocks noChangeArrowheads="1"/>
              </p:cNvSpPr>
              <p:nvPr/>
            </p:nvSpPr>
            <p:spPr bwMode="auto">
              <a:xfrm>
                <a:off x="3222" y="224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Hydrography</a:t>
                </a:r>
              </a:p>
            </p:txBody>
          </p:sp>
          <p:sp>
            <p:nvSpPr>
              <p:cNvPr id="47120" name="AutoShape 11">
                <a:extLst>
                  <a:ext uri="{FF2B5EF4-FFF2-40B4-BE49-F238E27FC236}">
                    <a16:creationId xmlns:a16="http://schemas.microsoft.com/office/drawing/2014/main" id="{370DDE5E-9580-4D00-914E-C05BB5DB3E66}"/>
                  </a:ext>
                </a:extLst>
              </p:cNvPr>
              <p:cNvSpPr>
                <a:spLocks noChangeArrowheads="1"/>
              </p:cNvSpPr>
              <p:nvPr/>
            </p:nvSpPr>
            <p:spPr bwMode="auto">
              <a:xfrm>
                <a:off x="3222" y="200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Parcels</a:t>
                </a:r>
              </a:p>
            </p:txBody>
          </p:sp>
          <p:sp>
            <p:nvSpPr>
              <p:cNvPr id="47121" name="AutoShape 12">
                <a:extLst>
                  <a:ext uri="{FF2B5EF4-FFF2-40B4-BE49-F238E27FC236}">
                    <a16:creationId xmlns:a16="http://schemas.microsoft.com/office/drawing/2014/main" id="{63604EE8-170C-4594-9B98-CC34F2431106}"/>
                  </a:ext>
                </a:extLst>
              </p:cNvPr>
              <p:cNvSpPr>
                <a:spLocks noChangeArrowheads="1"/>
              </p:cNvSpPr>
              <p:nvPr/>
            </p:nvSpPr>
            <p:spPr bwMode="auto">
              <a:xfrm>
                <a:off x="3222" y="176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Buildings</a:t>
                </a:r>
              </a:p>
            </p:txBody>
          </p:sp>
          <p:sp>
            <p:nvSpPr>
              <p:cNvPr id="47122" name="AutoShape 13">
                <a:extLst>
                  <a:ext uri="{FF2B5EF4-FFF2-40B4-BE49-F238E27FC236}">
                    <a16:creationId xmlns:a16="http://schemas.microsoft.com/office/drawing/2014/main" id="{55384E88-5EC8-4095-B8B2-09E08F02CFF9}"/>
                  </a:ext>
                </a:extLst>
              </p:cNvPr>
              <p:cNvSpPr>
                <a:spLocks noChangeArrowheads="1"/>
              </p:cNvSpPr>
              <p:nvPr/>
            </p:nvSpPr>
            <p:spPr bwMode="auto">
              <a:xfrm>
                <a:off x="3222" y="152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Zoning</a:t>
                </a:r>
              </a:p>
            </p:txBody>
          </p:sp>
          <p:sp>
            <p:nvSpPr>
              <p:cNvPr id="47123" name="AutoShape 14">
                <a:extLst>
                  <a:ext uri="{FF2B5EF4-FFF2-40B4-BE49-F238E27FC236}">
                    <a16:creationId xmlns:a16="http://schemas.microsoft.com/office/drawing/2014/main" id="{B9DC66EE-E7B8-450C-A91D-0B7B795248FE}"/>
                  </a:ext>
                </a:extLst>
              </p:cNvPr>
              <p:cNvSpPr>
                <a:spLocks noChangeArrowheads="1"/>
              </p:cNvSpPr>
              <p:nvPr/>
            </p:nvSpPr>
            <p:spPr bwMode="auto">
              <a:xfrm>
                <a:off x="3270" y="1234"/>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Utilities</a:t>
                </a:r>
              </a:p>
            </p:txBody>
          </p:sp>
          <p:sp>
            <p:nvSpPr>
              <p:cNvPr id="47124" name="AutoShape 15">
                <a:extLst>
                  <a:ext uri="{FF2B5EF4-FFF2-40B4-BE49-F238E27FC236}">
                    <a16:creationId xmlns:a16="http://schemas.microsoft.com/office/drawing/2014/main" id="{F08A8F0A-517C-4EB3-9374-62362E9C9FC1}"/>
                  </a:ext>
                </a:extLst>
              </p:cNvPr>
              <p:cNvSpPr>
                <a:spLocks noChangeArrowheads="1"/>
              </p:cNvSpPr>
              <p:nvPr/>
            </p:nvSpPr>
            <p:spPr bwMode="auto">
              <a:xfrm>
                <a:off x="3270" y="994"/>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Administrative Boundaries</a:t>
                </a:r>
              </a:p>
            </p:txBody>
          </p:sp>
        </p:grpSp>
        <p:sp>
          <p:nvSpPr>
            <p:cNvPr id="47115" name="Line 17">
              <a:extLst>
                <a:ext uri="{FF2B5EF4-FFF2-40B4-BE49-F238E27FC236}">
                  <a16:creationId xmlns:a16="http://schemas.microsoft.com/office/drawing/2014/main" id="{9280150F-A299-4E15-8798-EB887848AD7E}"/>
                </a:ext>
              </a:extLst>
            </p:cNvPr>
            <p:cNvSpPr>
              <a:spLocks noChangeShapeType="1"/>
            </p:cNvSpPr>
            <p:nvPr/>
          </p:nvSpPr>
          <p:spPr bwMode="auto">
            <a:xfrm>
              <a:off x="2210" y="1854"/>
              <a:ext cx="816" cy="96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p>
              <a:endParaRPr lang="en-US" sz="1350"/>
            </a:p>
          </p:txBody>
        </p:sp>
        <p:pic>
          <p:nvPicPr>
            <p:cNvPr id="47116" name="Picture 18">
              <a:extLst>
                <a:ext uri="{FF2B5EF4-FFF2-40B4-BE49-F238E27FC236}">
                  <a16:creationId xmlns:a16="http://schemas.microsoft.com/office/drawing/2014/main" id="{DA67390C-F871-45BD-8F29-FC45FA29ED4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 y="798"/>
              <a:ext cx="1910" cy="1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7113" name="Rectangle 20">
            <a:extLst>
              <a:ext uri="{FF2B5EF4-FFF2-40B4-BE49-F238E27FC236}">
                <a16:creationId xmlns:a16="http://schemas.microsoft.com/office/drawing/2014/main" id="{A42D5EE1-295B-4C8E-A619-0AEB11258589}"/>
              </a:ext>
            </a:extLst>
          </p:cNvPr>
          <p:cNvSpPr>
            <a:spLocks noChangeArrowheads="1"/>
          </p:cNvSpPr>
          <p:nvPr/>
        </p:nvSpPr>
        <p:spPr bwMode="auto">
          <a:xfrm>
            <a:off x="257577" y="3851478"/>
            <a:ext cx="7644477" cy="117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0" tIns="34526" rIns="69050" bIns="34526">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Char char="•"/>
            </a:pPr>
            <a:r>
              <a:rPr lang="en-US" altLang="en-US" sz="1800" dirty="0">
                <a:latin typeface="+mn-lt"/>
              </a:rPr>
              <a:t>  Data is organized by layers, coverages or</a:t>
            </a:r>
            <a:r>
              <a:rPr lang="en-US" altLang="en-US" sz="1800" b="1" dirty="0">
                <a:latin typeface="+mn-lt"/>
              </a:rPr>
              <a:t> </a:t>
            </a:r>
            <a:r>
              <a:rPr lang="en-US" altLang="en-US" sz="1800" dirty="0">
                <a:latin typeface="+mn-lt"/>
              </a:rPr>
              <a:t>themes</a:t>
            </a:r>
            <a:r>
              <a:rPr lang="en-US" altLang="en-US" sz="1800" i="1" dirty="0">
                <a:latin typeface="+mn-lt"/>
              </a:rPr>
              <a:t>, with each layer representing a common feature.</a:t>
            </a:r>
          </a:p>
          <a:p>
            <a:pPr>
              <a:buFontTx/>
              <a:buChar char="•"/>
            </a:pPr>
            <a:r>
              <a:rPr lang="en-US" altLang="en-US" sz="1800" dirty="0">
                <a:latin typeface="+mn-lt"/>
              </a:rPr>
              <a:t>  Layers are integrated using explicit location on the earth’s surface, </a:t>
            </a:r>
            <a:r>
              <a:rPr lang="en-US" altLang="en-US" sz="1800" i="1" dirty="0">
                <a:latin typeface="+mn-lt"/>
              </a:rPr>
              <a:t>thus geographic location is the organizing principal</a:t>
            </a:r>
            <a:r>
              <a:rPr lang="en-US" altLang="en-US" sz="1800" dirty="0">
                <a:latin typeface="+mn-lt"/>
              </a:rPr>
              <a:t>.</a:t>
            </a:r>
          </a:p>
        </p:txBody>
      </p:sp>
      <p:cxnSp>
        <p:nvCxnSpPr>
          <p:cNvPr id="23" name="Straight Connector 22">
            <a:extLst>
              <a:ext uri="{FF2B5EF4-FFF2-40B4-BE49-F238E27FC236}">
                <a16:creationId xmlns:a16="http://schemas.microsoft.com/office/drawing/2014/main" id="{A5A22E49-760E-4159-9CC6-5021D6E10341}"/>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1BF1E5FB-62BD-48EF-A29A-50B5F360712F}"/>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Data</a:t>
            </a:r>
          </a:p>
        </p:txBody>
      </p:sp>
      <p:sp>
        <p:nvSpPr>
          <p:cNvPr id="2" name="Slide Number Placeholder 1">
            <a:extLst>
              <a:ext uri="{FF2B5EF4-FFF2-40B4-BE49-F238E27FC236}">
                <a16:creationId xmlns:a16="http://schemas.microsoft.com/office/drawing/2014/main" id="{883F6951-B4DB-46D9-9094-DE3FF558EB77}"/>
              </a:ext>
            </a:extLst>
          </p:cNvPr>
          <p:cNvSpPr>
            <a:spLocks noGrp="1"/>
          </p:cNvSpPr>
          <p:nvPr>
            <p:ph type="sldNum" sz="quarter" idx="12"/>
          </p:nvPr>
        </p:nvSpPr>
        <p:spPr/>
        <p:txBody>
          <a:bodyPr/>
          <a:lstStyle/>
          <a:p>
            <a:fld id="{127DDC20-79C9-9647-820E-6D40A3D210C3}" type="slidenum">
              <a:rPr lang="en-US" smtClean="0"/>
              <a:pPr/>
              <a:t>57</a:t>
            </a:fld>
            <a:endParaRPr 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0D726D7-7184-4C99-A028-A54D9E5893B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7B521190-6025-4B07-9890-2A333674566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Data</a:t>
            </a:r>
          </a:p>
        </p:txBody>
      </p:sp>
      <p:pic>
        <p:nvPicPr>
          <p:cNvPr id="16" name="Picture 2" descr="Image result for gis data">
            <a:extLst>
              <a:ext uri="{FF2B5EF4-FFF2-40B4-BE49-F238E27FC236}">
                <a16:creationId xmlns:a16="http://schemas.microsoft.com/office/drawing/2014/main" id="{4563D357-9F1E-4011-8BB3-8B76F46ED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990" y="1028700"/>
            <a:ext cx="4655819" cy="4114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descr="a vertical line">
            <a:extLst>
              <a:ext uri="{FF2B5EF4-FFF2-40B4-BE49-F238E27FC236}">
                <a16:creationId xmlns:a16="http://schemas.microsoft.com/office/drawing/2014/main" id="{218DA670-E2F6-4749-96DC-1A1145372737}"/>
              </a:ext>
            </a:extLst>
          </p:cNvPr>
          <p:cNvCxnSpPr>
            <a:cxnSpLocks/>
          </p:cNvCxnSpPr>
          <p:nvPr/>
        </p:nvCxnSpPr>
        <p:spPr>
          <a:xfrm>
            <a:off x="5474825" y="1921397"/>
            <a:ext cx="0" cy="2615879"/>
          </a:xfrm>
          <a:prstGeom prst="line">
            <a:avLst/>
          </a:prstGeom>
          <a:ln>
            <a:solidFill>
              <a:srgbClr val="FFC000"/>
            </a:solidFill>
          </a:ln>
        </p:spPr>
        <p:style>
          <a:lnRef idx="3">
            <a:schemeClr val="accent2"/>
          </a:lnRef>
          <a:fillRef idx="0">
            <a:schemeClr val="accent2"/>
          </a:fillRef>
          <a:effectRef idx="2">
            <a:schemeClr val="accent2"/>
          </a:effectRef>
          <a:fontRef idx="minor">
            <a:schemeClr val="tx1"/>
          </a:fontRef>
        </p:style>
      </p:cxnSp>
      <p:sp>
        <p:nvSpPr>
          <p:cNvPr id="2" name="Slide Number Placeholder 1">
            <a:extLst>
              <a:ext uri="{FF2B5EF4-FFF2-40B4-BE49-F238E27FC236}">
                <a16:creationId xmlns:a16="http://schemas.microsoft.com/office/drawing/2014/main" id="{9CFD8181-A3B2-426F-9EA2-21D1E0A1D807}"/>
              </a:ext>
            </a:extLst>
          </p:cNvPr>
          <p:cNvSpPr>
            <a:spLocks noGrp="1"/>
          </p:cNvSpPr>
          <p:nvPr>
            <p:ph type="sldNum" sz="quarter" idx="12"/>
          </p:nvPr>
        </p:nvSpPr>
        <p:spPr/>
        <p:txBody>
          <a:bodyPr/>
          <a:lstStyle/>
          <a:p>
            <a:fld id="{127DDC20-79C9-9647-820E-6D40A3D210C3}" type="slidenum">
              <a:rPr lang="en-US" smtClean="0"/>
              <a:pPr/>
              <a:t>58</a:t>
            </a:fld>
            <a:endParaRPr lang="en-US"/>
          </a:p>
        </p:txBody>
      </p:sp>
    </p:spTree>
    <p:extLst>
      <p:ext uri="{BB962C8B-B14F-4D97-AF65-F5344CB8AC3E}">
        <p14:creationId xmlns:p14="http://schemas.microsoft.com/office/powerpoint/2010/main" val="158681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RI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42" y="1517308"/>
            <a:ext cx="2270687" cy="1016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GI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85" y="2723093"/>
            <a:ext cx="2308544" cy="687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s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12" y="3547407"/>
            <a:ext cx="1235029" cy="1189744"/>
          </a:xfrm>
          <a:prstGeom prst="rect">
            <a:avLst/>
          </a:prstGeom>
          <a:solidFill>
            <a:schemeClr val="tx1"/>
          </a:solidFill>
        </p:spPr>
      </p:pic>
      <p:pic>
        <p:nvPicPr>
          <p:cNvPr id="1032" name="Picture 8" descr="SAG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084" y="3637434"/>
            <a:ext cx="1922845" cy="913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RDAS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333" t="18983" r="43810" b="22260"/>
          <a:stretch/>
        </p:blipFill>
        <p:spPr bwMode="auto">
          <a:xfrm>
            <a:off x="3091382" y="1495342"/>
            <a:ext cx="1146904" cy="10804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3574" y="3501026"/>
            <a:ext cx="1286210" cy="9968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NVI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8674" y="1596093"/>
            <a:ext cx="1594900" cy="501623"/>
          </a:xfrm>
          <a:prstGeom prst="rect">
            <a:avLst/>
          </a:prstGeom>
          <a:solidFill>
            <a:schemeClr val="tx1"/>
          </a:solidFill>
        </p:spPr>
      </p:pic>
      <p:pic>
        <p:nvPicPr>
          <p:cNvPr id="1046" name="Picture 22" descr="ecognition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1942" y="2533956"/>
            <a:ext cx="2221102" cy="88503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eoDa softwa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6482" y="3780058"/>
            <a:ext cx="1130464" cy="113046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lobal mapp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8976" y="1437474"/>
            <a:ext cx="1074068" cy="10740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4884968"/>
            <a:ext cx="4476011" cy="258532"/>
          </a:xfrm>
          <a:prstGeom prst="rect">
            <a:avLst/>
          </a:prstGeom>
          <a:noFill/>
        </p:spPr>
        <p:txBody>
          <a:bodyPr wrap="square" rtlCol="0">
            <a:spAutoFit/>
          </a:bodyPr>
          <a:lstStyle/>
          <a:p>
            <a:pPr>
              <a:lnSpc>
                <a:spcPct val="90000"/>
              </a:lnSpc>
            </a:pPr>
            <a:r>
              <a:rPr lang="en-US" sz="1200" dirty="0">
                <a:solidFill>
                  <a:schemeClr val="accent1"/>
                </a:solidFill>
              </a:rPr>
              <a:t>Logos were obtained from organization websites </a:t>
            </a:r>
          </a:p>
        </p:txBody>
      </p:sp>
      <p:pic>
        <p:nvPicPr>
          <p:cNvPr id="1052" name="Picture 28" descr="PostGIS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7862" y="2723093"/>
            <a:ext cx="1691366" cy="99681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256FA1B2-0917-4FE0-9470-D3448C0C6EBA}"/>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itle 1">
            <a:extLst>
              <a:ext uri="{FF2B5EF4-FFF2-40B4-BE49-F238E27FC236}">
                <a16:creationId xmlns:a16="http://schemas.microsoft.com/office/drawing/2014/main" id="{46A39B5F-87B2-4420-8BDC-00863203732D}"/>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software</a:t>
            </a:r>
          </a:p>
        </p:txBody>
      </p:sp>
      <p:sp>
        <p:nvSpPr>
          <p:cNvPr id="6" name="Rectangle 5" descr="red box">
            <a:extLst>
              <a:ext uri="{FF2B5EF4-FFF2-40B4-BE49-F238E27FC236}">
                <a16:creationId xmlns:a16="http://schemas.microsoft.com/office/drawing/2014/main" id="{2D4976F8-C6A4-4B84-9A0E-F1BA4103376E}"/>
              </a:ext>
            </a:extLst>
          </p:cNvPr>
          <p:cNvSpPr/>
          <p:nvPr/>
        </p:nvSpPr>
        <p:spPr>
          <a:xfrm>
            <a:off x="212442" y="1437474"/>
            <a:ext cx="2270687" cy="10740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9050">
                <a:solidFill>
                  <a:schemeClr val="bg1"/>
                </a:solidFill>
              </a:ln>
              <a:solidFill>
                <a:schemeClr val="bg1"/>
              </a:solidFill>
            </a:endParaRPr>
          </a:p>
        </p:txBody>
      </p:sp>
      <p:sp>
        <p:nvSpPr>
          <p:cNvPr id="2" name="Slide Number Placeholder 1">
            <a:extLst>
              <a:ext uri="{FF2B5EF4-FFF2-40B4-BE49-F238E27FC236}">
                <a16:creationId xmlns:a16="http://schemas.microsoft.com/office/drawing/2014/main" id="{857949A9-B8D1-409C-AF9D-F4D2CAF33E23}"/>
              </a:ext>
            </a:extLst>
          </p:cNvPr>
          <p:cNvSpPr>
            <a:spLocks noGrp="1"/>
          </p:cNvSpPr>
          <p:nvPr>
            <p:ph type="sldNum" sz="quarter" idx="12"/>
          </p:nvPr>
        </p:nvSpPr>
        <p:spPr/>
        <p:txBody>
          <a:bodyPr/>
          <a:lstStyle/>
          <a:p>
            <a:fld id="{127DDC20-79C9-9647-820E-6D40A3D210C3}" type="slidenum">
              <a:rPr lang="en-US" smtClean="0"/>
              <a:pPr/>
              <a:t>59</a:t>
            </a:fld>
            <a:endParaRPr lang="en-US"/>
          </a:p>
        </p:txBody>
      </p:sp>
      <p:pic>
        <p:nvPicPr>
          <p:cNvPr id="2050" name="Picture 2" descr="Python logo">
            <a:extLst>
              <a:ext uri="{FF2B5EF4-FFF2-40B4-BE49-F238E27FC236}">
                <a16:creationId xmlns:a16="http://schemas.microsoft.com/office/drawing/2014/main" id="{84382B8E-798D-4A2F-964A-4077CB5B94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63100" y="4467796"/>
            <a:ext cx="1594900" cy="53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8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E424-2297-9ACA-DC88-8BAC277A304E}"/>
              </a:ext>
            </a:extLst>
          </p:cNvPr>
          <p:cNvSpPr>
            <a:spLocks noGrp="1"/>
          </p:cNvSpPr>
          <p:nvPr>
            <p:ph type="title"/>
          </p:nvPr>
        </p:nvSpPr>
        <p:spPr>
          <a:xfrm>
            <a:off x="0" y="55225"/>
            <a:ext cx="3924300" cy="857250"/>
          </a:xfrm>
        </p:spPr>
        <p:txBody>
          <a:bodyPr/>
          <a:lstStyle/>
          <a:p>
            <a:r>
              <a:rPr lang="en-US" sz="4000" dirty="0">
                <a:solidFill>
                  <a:srgbClr val="7030A0"/>
                </a:solidFill>
              </a:rPr>
              <a:t>Teaching in UCA</a:t>
            </a:r>
            <a:endParaRPr lang="en-US" dirty="0"/>
          </a:p>
        </p:txBody>
      </p:sp>
      <p:sp>
        <p:nvSpPr>
          <p:cNvPr id="5" name="Slide Number Placeholder 4">
            <a:extLst>
              <a:ext uri="{FF2B5EF4-FFF2-40B4-BE49-F238E27FC236}">
                <a16:creationId xmlns:a16="http://schemas.microsoft.com/office/drawing/2014/main" id="{D1641843-1C0F-E18D-286A-9906503299DE}"/>
              </a:ext>
            </a:extLst>
          </p:cNvPr>
          <p:cNvSpPr>
            <a:spLocks noGrp="1"/>
          </p:cNvSpPr>
          <p:nvPr>
            <p:ph type="sldNum" sz="quarter" idx="4"/>
          </p:nvPr>
        </p:nvSpPr>
        <p:spPr/>
        <p:txBody>
          <a:bodyPr/>
          <a:lstStyle/>
          <a:p>
            <a:fld id="{9257DAD1-48AB-8A4C-A054-135C0212BAAD}" type="slidenum">
              <a:rPr lang="en-US" smtClean="0"/>
              <a:pPr/>
              <a:t>6</a:t>
            </a:fld>
            <a:endParaRPr lang="en-US" dirty="0"/>
          </a:p>
        </p:txBody>
      </p:sp>
      <p:grpSp>
        <p:nvGrpSpPr>
          <p:cNvPr id="6" name="Group 5">
            <a:extLst>
              <a:ext uri="{FF2B5EF4-FFF2-40B4-BE49-F238E27FC236}">
                <a16:creationId xmlns:a16="http://schemas.microsoft.com/office/drawing/2014/main" id="{FF576419-FD74-3253-EBF1-6D12FA38F8AA}"/>
              </a:ext>
            </a:extLst>
          </p:cNvPr>
          <p:cNvGrpSpPr/>
          <p:nvPr/>
        </p:nvGrpSpPr>
        <p:grpSpPr>
          <a:xfrm>
            <a:off x="431625" y="977502"/>
            <a:ext cx="3718245" cy="3682148"/>
            <a:chOff x="1083112" y="1003039"/>
            <a:chExt cx="3383819" cy="3494251"/>
          </a:xfrm>
        </p:grpSpPr>
        <p:sp>
          <p:nvSpPr>
            <p:cNvPr id="7" name="TextBox 6">
              <a:extLst>
                <a:ext uri="{FF2B5EF4-FFF2-40B4-BE49-F238E27FC236}">
                  <a16:creationId xmlns:a16="http://schemas.microsoft.com/office/drawing/2014/main" id="{401E9C54-F804-94AC-2895-B620901A7B39}"/>
                </a:ext>
              </a:extLst>
            </p:cNvPr>
            <p:cNvSpPr txBox="1"/>
            <p:nvPr/>
          </p:nvSpPr>
          <p:spPr>
            <a:xfrm>
              <a:off x="1398386" y="3006998"/>
              <a:ext cx="2599335" cy="1490292"/>
            </a:xfrm>
            <a:prstGeom prst="rect">
              <a:avLst/>
            </a:prstGeom>
            <a:noFill/>
          </p:spPr>
          <p:txBody>
            <a:bodyPr rot="0" spcFirstLastPara="0" vertOverflow="overflow" horzOverflow="overflow" vert="horz" wrap="square" lIns="61722" tIns="30861" rIns="61722" bIns="30861" numCol="1" spcCol="0" rtlCol="0" fromWordArt="0" anchor="t" anchorCtr="0" forceAA="0" compatLnSpc="1">
              <a:prstTxWarp prst="textNoShape">
                <a:avLst/>
              </a:prstTxWarp>
              <a:spAutoFit/>
            </a:bodyPr>
            <a:lstStyle/>
            <a:p>
              <a:pPr marL="308610" indent="-308610">
                <a:buAutoNum type="arabicPeriod"/>
              </a:pPr>
              <a:r>
                <a:rPr lang="en-US" sz="1400" b="1" dirty="0">
                  <a:ea typeface="Calibri"/>
                  <a:cs typeface="Calibri"/>
                </a:rPr>
                <a:t>Spatial Data</a:t>
              </a:r>
            </a:p>
            <a:p>
              <a:pPr marL="308610" indent="-308610">
                <a:buFontTx/>
                <a:buAutoNum type="arabicPeriod"/>
              </a:pPr>
              <a:r>
                <a:rPr lang="en-US" sz="1400" b="1" dirty="0">
                  <a:ea typeface="Calibri"/>
                  <a:cs typeface="Calibri"/>
                </a:rPr>
                <a:t>GIS software</a:t>
              </a:r>
            </a:p>
            <a:p>
              <a:pPr marL="308610" indent="-308610">
                <a:buFontTx/>
                <a:buAutoNum type="arabicPeriod"/>
              </a:pPr>
              <a:r>
                <a:rPr lang="en-US" sz="1400" b="1" dirty="0">
                  <a:ea typeface="Calibri"/>
                  <a:cs typeface="Calibri"/>
                </a:rPr>
                <a:t>Geodatabase</a:t>
              </a:r>
            </a:p>
            <a:p>
              <a:pPr marL="308610" indent="-308610">
                <a:buFontTx/>
                <a:buAutoNum type="arabicPeriod"/>
              </a:pPr>
              <a:r>
                <a:rPr lang="en-US" sz="1400" b="1" dirty="0">
                  <a:ea typeface="Calibri"/>
                  <a:cs typeface="Calibri"/>
                </a:rPr>
                <a:t>Cartography</a:t>
              </a:r>
            </a:p>
            <a:p>
              <a:pPr marL="308610" indent="-308610">
                <a:buFontTx/>
                <a:buAutoNum type="arabicPeriod"/>
              </a:pPr>
              <a:r>
                <a:rPr lang="en-US" sz="1400" b="1" dirty="0">
                  <a:ea typeface="Calibri"/>
                  <a:cs typeface="Calibri"/>
                </a:rPr>
                <a:t>Raster</a:t>
              </a:r>
            </a:p>
            <a:p>
              <a:pPr marL="308610" indent="-308610">
                <a:buFontTx/>
                <a:buAutoNum type="arabicPeriod"/>
              </a:pPr>
              <a:r>
                <a:rPr lang="en-US" sz="1400" b="1" dirty="0">
                  <a:ea typeface="Calibri"/>
                  <a:cs typeface="Calibri"/>
                </a:rPr>
                <a:t>Programming in GIS</a:t>
              </a:r>
            </a:p>
            <a:p>
              <a:pPr marL="308610" indent="-308610">
                <a:buAutoNum type="arabicPeriod"/>
              </a:pPr>
              <a:r>
                <a:rPr lang="en-US" sz="1400" b="1" dirty="0">
                  <a:ea typeface="Calibri"/>
                  <a:cs typeface="Calibri"/>
                </a:rPr>
                <a:t>…</a:t>
              </a:r>
            </a:p>
          </p:txBody>
        </p:sp>
        <p:sp>
          <p:nvSpPr>
            <p:cNvPr id="8" name="TextBox 7">
              <a:extLst>
                <a:ext uri="{FF2B5EF4-FFF2-40B4-BE49-F238E27FC236}">
                  <a16:creationId xmlns:a16="http://schemas.microsoft.com/office/drawing/2014/main" id="{82C4747F-7112-C5E9-CE4E-F9EC29E44180}"/>
                </a:ext>
              </a:extLst>
            </p:cNvPr>
            <p:cNvSpPr txBox="1"/>
            <p:nvPr/>
          </p:nvSpPr>
          <p:spPr>
            <a:xfrm>
              <a:off x="1083112" y="1003039"/>
              <a:ext cx="3383819" cy="324199"/>
            </a:xfrm>
            <a:prstGeom prst="rect">
              <a:avLst/>
            </a:prstGeom>
            <a:noFill/>
          </p:spPr>
          <p:txBody>
            <a:bodyPr wrap="square" rtlCol="0">
              <a:spAutoFit/>
            </a:bodyPr>
            <a:lstStyle/>
            <a:p>
              <a:pPr indent="-192882" algn="ctr">
                <a:buFont typeface="Arial" panose="020B0604020202020204" pitchFamily="34" charset="0"/>
                <a:buChar char="•"/>
              </a:pPr>
              <a:r>
                <a:rPr lang="en-US" sz="1620" b="1" dirty="0">
                  <a:solidFill>
                    <a:srgbClr val="C00000"/>
                  </a:solidFill>
                  <a:ea typeface="Calibri"/>
                  <a:cs typeface="Calibri"/>
                </a:rPr>
                <a:t>GIS I</a:t>
              </a:r>
            </a:p>
          </p:txBody>
        </p:sp>
      </p:grpSp>
      <p:grpSp>
        <p:nvGrpSpPr>
          <p:cNvPr id="10" name="Group 9">
            <a:extLst>
              <a:ext uri="{FF2B5EF4-FFF2-40B4-BE49-F238E27FC236}">
                <a16:creationId xmlns:a16="http://schemas.microsoft.com/office/drawing/2014/main" id="{E01A5D3C-BD73-77F6-7771-50EE38C03519}"/>
              </a:ext>
            </a:extLst>
          </p:cNvPr>
          <p:cNvGrpSpPr/>
          <p:nvPr/>
        </p:nvGrpSpPr>
        <p:grpSpPr>
          <a:xfrm>
            <a:off x="4149870" y="916469"/>
            <a:ext cx="3718245" cy="3743180"/>
            <a:chOff x="1083112" y="945120"/>
            <a:chExt cx="3383819" cy="3552167"/>
          </a:xfrm>
        </p:grpSpPr>
        <p:sp>
          <p:nvSpPr>
            <p:cNvPr id="11" name="TextBox 10">
              <a:extLst>
                <a:ext uri="{FF2B5EF4-FFF2-40B4-BE49-F238E27FC236}">
                  <a16:creationId xmlns:a16="http://schemas.microsoft.com/office/drawing/2014/main" id="{2E6188D0-CF1F-C66A-1505-D6604AD7E86D}"/>
                </a:ext>
              </a:extLst>
            </p:cNvPr>
            <p:cNvSpPr txBox="1"/>
            <p:nvPr/>
          </p:nvSpPr>
          <p:spPr>
            <a:xfrm>
              <a:off x="1745664" y="3006995"/>
              <a:ext cx="2599335" cy="1490292"/>
            </a:xfrm>
            <a:prstGeom prst="rect">
              <a:avLst/>
            </a:prstGeom>
            <a:noFill/>
          </p:spPr>
          <p:txBody>
            <a:bodyPr rot="0" spcFirstLastPara="0" vertOverflow="overflow" horzOverflow="overflow" vert="horz" wrap="square" lIns="61722" tIns="30861" rIns="61722" bIns="30861" numCol="1" spcCol="0" rtlCol="0" fromWordArt="0" anchor="t" anchorCtr="0" forceAA="0" compatLnSpc="1">
              <a:prstTxWarp prst="textNoShape">
                <a:avLst/>
              </a:prstTxWarp>
              <a:spAutoFit/>
            </a:bodyPr>
            <a:lstStyle/>
            <a:p>
              <a:pPr marL="308610" indent="-308610">
                <a:buAutoNum type="arabicPeriod"/>
              </a:pPr>
              <a:r>
                <a:rPr lang="en-US" sz="1400" b="1" dirty="0">
                  <a:ea typeface="Calibri"/>
                  <a:cs typeface="Calibri"/>
                </a:rPr>
                <a:t>GPS</a:t>
              </a:r>
            </a:p>
            <a:p>
              <a:pPr marL="308610" indent="-308610">
                <a:buAutoNum type="arabicPeriod"/>
              </a:pPr>
              <a:r>
                <a:rPr lang="en-US" sz="1400" b="1" dirty="0">
                  <a:ea typeface="Calibri"/>
                  <a:cs typeface="Calibri"/>
                </a:rPr>
                <a:t>Drone</a:t>
              </a:r>
            </a:p>
            <a:p>
              <a:pPr marL="308610" indent="-308610">
                <a:buAutoNum type="arabicPeriod"/>
              </a:pPr>
              <a:r>
                <a:rPr lang="en-US" sz="1400" b="1" dirty="0">
                  <a:ea typeface="Calibri"/>
                  <a:cs typeface="Calibri"/>
                </a:rPr>
                <a:t>Esri Mobile App</a:t>
              </a:r>
            </a:p>
            <a:p>
              <a:pPr marL="308610" indent="-308610">
                <a:buAutoNum type="arabicPeriod"/>
              </a:pPr>
              <a:r>
                <a:rPr lang="en-US" sz="1400" b="1" dirty="0">
                  <a:ea typeface="Calibri"/>
                  <a:cs typeface="Calibri"/>
                </a:rPr>
                <a:t>Field Map</a:t>
              </a:r>
            </a:p>
            <a:p>
              <a:pPr marL="308610" indent="-308610">
                <a:buAutoNum type="arabicPeriod"/>
              </a:pPr>
              <a:r>
                <a:rPr lang="en-US" sz="1400" b="1" dirty="0">
                  <a:ea typeface="Calibri"/>
                  <a:cs typeface="Calibri"/>
                </a:rPr>
                <a:t>Survey 123</a:t>
              </a:r>
            </a:p>
            <a:p>
              <a:pPr marL="308610" indent="-308610">
                <a:buAutoNum type="arabicPeriod"/>
              </a:pPr>
              <a:r>
                <a:rPr lang="en-US" sz="1400" b="1" dirty="0">
                  <a:ea typeface="Calibri"/>
                  <a:cs typeface="Calibri"/>
                </a:rPr>
                <a:t>ArcGIS Dashboard</a:t>
              </a:r>
            </a:p>
            <a:p>
              <a:pPr marL="308610" indent="-308610">
                <a:buAutoNum type="arabicPeriod"/>
              </a:pPr>
              <a:r>
                <a:rPr lang="en-US" sz="1400" b="1" dirty="0">
                  <a:ea typeface="Calibri"/>
                  <a:cs typeface="Calibri"/>
                </a:rPr>
                <a:t>…</a:t>
              </a:r>
            </a:p>
          </p:txBody>
        </p:sp>
        <p:sp>
          <p:nvSpPr>
            <p:cNvPr id="12" name="TextBox 11">
              <a:extLst>
                <a:ext uri="{FF2B5EF4-FFF2-40B4-BE49-F238E27FC236}">
                  <a16:creationId xmlns:a16="http://schemas.microsoft.com/office/drawing/2014/main" id="{C63072A2-8947-ABD4-3B68-502B1C00C412}"/>
                </a:ext>
              </a:extLst>
            </p:cNvPr>
            <p:cNvSpPr txBox="1"/>
            <p:nvPr/>
          </p:nvSpPr>
          <p:spPr>
            <a:xfrm>
              <a:off x="1083112" y="945120"/>
              <a:ext cx="3383819" cy="324199"/>
            </a:xfrm>
            <a:prstGeom prst="rect">
              <a:avLst/>
            </a:prstGeom>
            <a:noFill/>
          </p:spPr>
          <p:txBody>
            <a:bodyPr wrap="square" rtlCol="0">
              <a:spAutoFit/>
            </a:bodyPr>
            <a:lstStyle/>
            <a:p>
              <a:pPr indent="-192882" algn="ctr">
                <a:buFont typeface="Arial" panose="020B0604020202020204" pitchFamily="34" charset="0"/>
                <a:buChar char="•"/>
              </a:pPr>
              <a:r>
                <a:rPr lang="en-US" sz="1620" b="1" dirty="0">
                  <a:solidFill>
                    <a:srgbClr val="C00000"/>
                  </a:solidFill>
                  <a:ea typeface="Calibri"/>
                  <a:cs typeface="Calibri"/>
                </a:rPr>
                <a:t>Geographic Field Techniques</a:t>
              </a:r>
            </a:p>
          </p:txBody>
        </p:sp>
      </p:grpSp>
      <p:pic>
        <p:nvPicPr>
          <p:cNvPr id="14" name="Picture 13">
            <a:extLst>
              <a:ext uri="{FF2B5EF4-FFF2-40B4-BE49-F238E27FC236}">
                <a16:creationId xmlns:a16="http://schemas.microsoft.com/office/drawing/2014/main" id="{E1101B97-1229-198B-6D25-6C2E2723B753}"/>
              </a:ext>
            </a:extLst>
          </p:cNvPr>
          <p:cNvPicPr>
            <a:picLocks noChangeAspect="1"/>
          </p:cNvPicPr>
          <p:nvPr/>
        </p:nvPicPr>
        <p:blipFill>
          <a:blip r:embed="rId2"/>
          <a:stretch>
            <a:fillRect/>
          </a:stretch>
        </p:blipFill>
        <p:spPr>
          <a:xfrm>
            <a:off x="1461193" y="1234680"/>
            <a:ext cx="1659109" cy="1639200"/>
          </a:xfrm>
          <a:prstGeom prst="rect">
            <a:avLst/>
          </a:prstGeom>
        </p:spPr>
      </p:pic>
      <p:pic>
        <p:nvPicPr>
          <p:cNvPr id="16" name="Picture 15">
            <a:extLst>
              <a:ext uri="{FF2B5EF4-FFF2-40B4-BE49-F238E27FC236}">
                <a16:creationId xmlns:a16="http://schemas.microsoft.com/office/drawing/2014/main" id="{3937F835-7F80-8F4F-6301-9A4F98A48DB2}"/>
              </a:ext>
            </a:extLst>
          </p:cNvPr>
          <p:cNvPicPr>
            <a:picLocks noChangeAspect="1"/>
          </p:cNvPicPr>
          <p:nvPr/>
        </p:nvPicPr>
        <p:blipFill>
          <a:blip r:embed="rId3"/>
          <a:stretch>
            <a:fillRect/>
          </a:stretch>
        </p:blipFill>
        <p:spPr>
          <a:xfrm>
            <a:off x="5293120" y="1319134"/>
            <a:ext cx="1659109" cy="14582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29269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6260" y="3400770"/>
            <a:ext cx="2402183" cy="1591056"/>
          </a:xfrm>
          <a:prstGeom prst="rect">
            <a:avLst/>
          </a:prstGeom>
        </p:spPr>
      </p:pic>
      <p:cxnSp>
        <p:nvCxnSpPr>
          <p:cNvPr id="5" name="Straight Connector 4">
            <a:extLst>
              <a:ext uri="{FF2B5EF4-FFF2-40B4-BE49-F238E27FC236}">
                <a16:creationId xmlns:a16="http://schemas.microsoft.com/office/drawing/2014/main" id="{A411E6AD-E426-4702-9917-25191D13E8F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50DA5355-4ADF-42C9-BB00-0B6B6648911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hardware</a:t>
            </a:r>
          </a:p>
        </p:txBody>
      </p:sp>
      <p:pic>
        <p:nvPicPr>
          <p:cNvPr id="7" name="Picture 6" descr="Computer">
            <a:extLst>
              <a:ext uri="{FF2B5EF4-FFF2-40B4-BE49-F238E27FC236}">
                <a16:creationId xmlns:a16="http://schemas.microsoft.com/office/drawing/2014/main" id="{AF989D7C-BF94-4CFE-A160-45C22CA77964}"/>
              </a:ext>
            </a:extLst>
          </p:cNvPr>
          <p:cNvPicPr>
            <a:picLocks noChangeAspect="1"/>
          </p:cNvPicPr>
          <p:nvPr/>
        </p:nvPicPr>
        <p:blipFill>
          <a:blip r:embed="rId4"/>
          <a:stretch>
            <a:fillRect/>
          </a:stretch>
        </p:blipFill>
        <p:spPr>
          <a:xfrm>
            <a:off x="3768985" y="1023402"/>
            <a:ext cx="2597728" cy="2286000"/>
          </a:xfrm>
          <a:prstGeom prst="rect">
            <a:avLst/>
          </a:prstGeom>
        </p:spPr>
      </p:pic>
      <p:pic>
        <p:nvPicPr>
          <p:cNvPr id="10" name="Picture 9" descr="UAV">
            <a:extLst>
              <a:ext uri="{FF2B5EF4-FFF2-40B4-BE49-F238E27FC236}">
                <a16:creationId xmlns:a16="http://schemas.microsoft.com/office/drawing/2014/main" id="{44C66A4A-F917-4A05-BBAD-96AEF56158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 y="899769"/>
            <a:ext cx="2515997" cy="23317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ole Station">
            <a:extLst>
              <a:ext uri="{FF2B5EF4-FFF2-40B4-BE49-F238E27FC236}">
                <a16:creationId xmlns:a16="http://schemas.microsoft.com/office/drawing/2014/main" id="{5320B72E-8349-4A9B-81BE-ED2237E6BF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248" y="3271618"/>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94377B5-9C46-482E-B5B4-D0C31BC0EA92}"/>
              </a:ext>
            </a:extLst>
          </p:cNvPr>
          <p:cNvSpPr/>
          <p:nvPr/>
        </p:nvSpPr>
        <p:spPr>
          <a:xfrm>
            <a:off x="472524" y="2781522"/>
            <a:ext cx="1727752" cy="341632"/>
          </a:xfrm>
          <a:prstGeom prst="rect">
            <a:avLst/>
          </a:prstGeom>
        </p:spPr>
        <p:txBody>
          <a:bodyPr wrap="square">
            <a:spAutoFit/>
          </a:bodyPr>
          <a:lstStyle/>
          <a:p>
            <a:r>
              <a:rPr lang="en-US" sz="810" dirty="0">
                <a:hlinkClick r:id="rId7"/>
              </a:rPr>
              <a:t>https://commons.wikimedia.org/wiki/File:Interspect_UAV_B_3.1.png</a:t>
            </a:r>
            <a:endParaRPr lang="en-US" sz="810" dirty="0"/>
          </a:p>
        </p:txBody>
      </p:sp>
      <p:sp>
        <p:nvSpPr>
          <p:cNvPr id="9" name="Rectangle 8">
            <a:extLst>
              <a:ext uri="{FF2B5EF4-FFF2-40B4-BE49-F238E27FC236}">
                <a16:creationId xmlns:a16="http://schemas.microsoft.com/office/drawing/2014/main" id="{9B363576-42E1-430E-BA27-A4A69EEAF193}"/>
              </a:ext>
            </a:extLst>
          </p:cNvPr>
          <p:cNvSpPr/>
          <p:nvPr/>
        </p:nvSpPr>
        <p:spPr>
          <a:xfrm>
            <a:off x="470704" y="3800475"/>
            <a:ext cx="1316120" cy="715581"/>
          </a:xfrm>
          <a:prstGeom prst="rect">
            <a:avLst/>
          </a:prstGeom>
        </p:spPr>
        <p:txBody>
          <a:bodyPr wrap="square">
            <a:spAutoFit/>
          </a:bodyPr>
          <a:lstStyle/>
          <a:p>
            <a:r>
              <a:rPr lang="en-US" sz="810" dirty="0">
                <a:hlinkClick r:id="rId8"/>
              </a:rPr>
              <a:t>http://geospatialfieldmethodstanner.blogspot.com/2014/04/field-activity-9-surveying-with-topcon.html</a:t>
            </a:r>
            <a:endParaRPr lang="en-US" sz="810" dirty="0"/>
          </a:p>
        </p:txBody>
      </p:sp>
      <p:sp>
        <p:nvSpPr>
          <p:cNvPr id="11" name="Rectangle 10">
            <a:extLst>
              <a:ext uri="{FF2B5EF4-FFF2-40B4-BE49-F238E27FC236}">
                <a16:creationId xmlns:a16="http://schemas.microsoft.com/office/drawing/2014/main" id="{A1B4E056-5F6A-4CA5-AA1E-565E365C4631}"/>
              </a:ext>
            </a:extLst>
          </p:cNvPr>
          <p:cNvSpPr/>
          <p:nvPr/>
        </p:nvSpPr>
        <p:spPr>
          <a:xfrm>
            <a:off x="6207385" y="1762125"/>
            <a:ext cx="1711411" cy="715581"/>
          </a:xfrm>
          <a:prstGeom prst="rect">
            <a:avLst/>
          </a:prstGeom>
        </p:spPr>
        <p:txBody>
          <a:bodyPr wrap="square">
            <a:spAutoFit/>
          </a:bodyPr>
          <a:lstStyle/>
          <a:p>
            <a:r>
              <a:rPr lang="en-US" sz="810" dirty="0">
                <a:hlinkClick r:id="rId9"/>
              </a:rPr>
              <a:t>https://www.microsoft.com/en-us/p/surface-laptop-3/8VFGGH1R94TM/F29J?activetab=overview&amp;source=googleshopping&amp;OCID=AID2000022_SEM_mRUxj5Qp</a:t>
            </a:r>
            <a:endParaRPr lang="en-US" sz="810" dirty="0"/>
          </a:p>
        </p:txBody>
      </p:sp>
      <p:sp>
        <p:nvSpPr>
          <p:cNvPr id="2" name="Slide Number Placeholder 1">
            <a:extLst>
              <a:ext uri="{FF2B5EF4-FFF2-40B4-BE49-F238E27FC236}">
                <a16:creationId xmlns:a16="http://schemas.microsoft.com/office/drawing/2014/main" id="{E3FA64CB-6904-4CB0-9A52-493D24FE8A99}"/>
              </a:ext>
            </a:extLst>
          </p:cNvPr>
          <p:cNvSpPr>
            <a:spLocks noGrp="1"/>
          </p:cNvSpPr>
          <p:nvPr>
            <p:ph type="sldNum" sz="quarter" idx="12"/>
          </p:nvPr>
        </p:nvSpPr>
        <p:spPr/>
        <p:txBody>
          <a:bodyPr/>
          <a:lstStyle/>
          <a:p>
            <a:fld id="{127DDC20-79C9-9647-820E-6D40A3D210C3}" type="slidenum">
              <a:rPr lang="en-US" smtClean="0"/>
              <a:pPr/>
              <a:t>60</a:t>
            </a:fld>
            <a:endParaRPr lang="en-US"/>
          </a:p>
        </p:txBody>
      </p:sp>
    </p:spTree>
    <p:extLst>
      <p:ext uri="{BB962C8B-B14F-4D97-AF65-F5344CB8AC3E}">
        <p14:creationId xmlns:p14="http://schemas.microsoft.com/office/powerpoint/2010/main" val="206157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0D726D7-7184-4C99-A028-A54D9E5893B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7B521190-6025-4B07-9890-2A333674566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Method</a:t>
            </a:r>
          </a:p>
        </p:txBody>
      </p:sp>
      <p:sp>
        <p:nvSpPr>
          <p:cNvPr id="7" name="Rectangle 6">
            <a:extLst>
              <a:ext uri="{FF2B5EF4-FFF2-40B4-BE49-F238E27FC236}">
                <a16:creationId xmlns:a16="http://schemas.microsoft.com/office/drawing/2014/main" id="{DF4B86ED-054B-4DB8-8BAF-44C8945E7E71}"/>
              </a:ext>
            </a:extLst>
          </p:cNvPr>
          <p:cNvSpPr/>
          <p:nvPr/>
        </p:nvSpPr>
        <p:spPr>
          <a:xfrm>
            <a:off x="613075" y="1264027"/>
            <a:ext cx="3235025" cy="3693319"/>
          </a:xfrm>
          <a:prstGeom prst="rect">
            <a:avLst/>
          </a:prstGeom>
        </p:spPr>
        <p:txBody>
          <a:bodyPr wrap="square">
            <a:spAutoFit/>
          </a:bodyPr>
          <a:lstStyle/>
          <a:p>
            <a:pPr marL="285750" indent="-285750">
              <a:buFont typeface="Wingdings" panose="05000000000000000000" pitchFamily="2" charset="2"/>
              <a:buChar char="ü"/>
            </a:pPr>
            <a:r>
              <a:rPr lang="en-US" dirty="0"/>
              <a:t>Table Query</a:t>
            </a:r>
          </a:p>
          <a:p>
            <a:pPr marL="285750" indent="-285750">
              <a:buFont typeface="Wingdings" panose="05000000000000000000" pitchFamily="2" charset="2"/>
              <a:buChar char="ü"/>
            </a:pPr>
            <a:r>
              <a:rPr lang="en-US" dirty="0"/>
              <a:t>Map design</a:t>
            </a:r>
          </a:p>
          <a:p>
            <a:pPr marL="285750" indent="-285750">
              <a:buFont typeface="Wingdings" panose="05000000000000000000" pitchFamily="2" charset="2"/>
              <a:buChar char="ü"/>
            </a:pPr>
            <a:r>
              <a:rPr lang="en-US" dirty="0"/>
              <a:t>Digitizing</a:t>
            </a:r>
          </a:p>
          <a:p>
            <a:pPr marL="285750" indent="-285750">
              <a:buFont typeface="Wingdings" panose="05000000000000000000" pitchFamily="2" charset="2"/>
              <a:buChar char="ü"/>
            </a:pPr>
            <a:r>
              <a:rPr lang="en-US" dirty="0"/>
              <a:t>Georeferencing</a:t>
            </a:r>
          </a:p>
          <a:p>
            <a:pPr marL="285750" indent="-285750">
              <a:buFont typeface="Wingdings" panose="05000000000000000000" pitchFamily="2" charset="2"/>
              <a:buChar char="ü"/>
            </a:pPr>
            <a:r>
              <a:rPr lang="en-US" dirty="0"/>
              <a:t>Resampling</a:t>
            </a:r>
          </a:p>
          <a:p>
            <a:pPr marL="285750" indent="-285750">
              <a:buFont typeface="Wingdings" panose="05000000000000000000" pitchFamily="2" charset="2"/>
              <a:buChar char="ü"/>
            </a:pPr>
            <a:r>
              <a:rPr lang="en-US" dirty="0"/>
              <a:t>Vector spatial analysis</a:t>
            </a:r>
          </a:p>
          <a:p>
            <a:pPr marL="285750" indent="-285750">
              <a:buFont typeface="Wingdings" panose="05000000000000000000" pitchFamily="2" charset="2"/>
              <a:buChar char="ü"/>
            </a:pPr>
            <a:r>
              <a:rPr lang="en-US" dirty="0"/>
              <a:t>Raster spatial analysis</a:t>
            </a:r>
          </a:p>
          <a:p>
            <a:pPr marL="285750" indent="-285750">
              <a:buFont typeface="Wingdings" panose="05000000000000000000" pitchFamily="2" charset="2"/>
              <a:buChar char="ü"/>
            </a:pPr>
            <a:r>
              <a:rPr lang="en-US" dirty="0"/>
              <a:t>Digital terrain analysis</a:t>
            </a:r>
          </a:p>
          <a:p>
            <a:pPr marL="285750" indent="-285750">
              <a:buFont typeface="Wingdings" panose="05000000000000000000" pitchFamily="2" charset="2"/>
              <a:buChar char="ü"/>
            </a:pPr>
            <a:r>
              <a:rPr lang="en-US" dirty="0"/>
              <a:t>Geospatial modeling</a:t>
            </a:r>
          </a:p>
          <a:p>
            <a:pPr marL="285750" indent="-285750">
              <a:buFont typeface="Wingdings" panose="05000000000000000000" pitchFamily="2" charset="2"/>
              <a:buChar char="ü"/>
            </a:pPr>
            <a:r>
              <a:rPr lang="en-US" dirty="0"/>
              <a:t>ArcGIS Model Builder</a:t>
            </a:r>
          </a:p>
          <a:p>
            <a:pPr marL="285750" indent="-285750">
              <a:buFont typeface="Wingdings" panose="05000000000000000000" pitchFamily="2" charset="2"/>
              <a:buChar char="ü"/>
            </a:pPr>
            <a:r>
              <a:rPr lang="en-US" dirty="0"/>
              <a:t>Weighted overlay</a:t>
            </a:r>
          </a:p>
          <a:p>
            <a:pPr marL="285750" indent="-285750">
              <a:buFont typeface="Wingdings" panose="05000000000000000000" pitchFamily="2" charset="2"/>
              <a:buChar char="ü"/>
            </a:pPr>
            <a:r>
              <a:rPr lang="en-US" dirty="0"/>
              <a:t>Spatial statistical analysis</a:t>
            </a:r>
          </a:p>
          <a:p>
            <a:pPr marL="285750" indent="-285750">
              <a:buFont typeface="Wingdings" panose="05000000000000000000" pitchFamily="2" charset="2"/>
              <a:buChar char="ü"/>
            </a:pPr>
            <a:r>
              <a:rPr lang="en-US" dirty="0"/>
              <a:t>Spatial interpolation</a:t>
            </a:r>
          </a:p>
        </p:txBody>
      </p:sp>
      <p:pic>
        <p:nvPicPr>
          <p:cNvPr id="8" name="Picture 7" descr="GIS method">
            <a:extLst>
              <a:ext uri="{FF2B5EF4-FFF2-40B4-BE49-F238E27FC236}">
                <a16:creationId xmlns:a16="http://schemas.microsoft.com/office/drawing/2014/main" id="{B2802AC7-F7F4-4205-8167-BD3D5A911C2A}"/>
              </a:ext>
            </a:extLst>
          </p:cNvPr>
          <p:cNvPicPr>
            <a:picLocks noChangeAspect="1"/>
          </p:cNvPicPr>
          <p:nvPr/>
        </p:nvPicPr>
        <p:blipFill>
          <a:blip r:embed="rId3"/>
          <a:stretch>
            <a:fillRect/>
          </a:stretch>
        </p:blipFill>
        <p:spPr>
          <a:xfrm>
            <a:off x="3974002" y="1044897"/>
            <a:ext cx="3752850" cy="3448050"/>
          </a:xfrm>
          <a:prstGeom prst="rect">
            <a:avLst/>
          </a:prstGeom>
        </p:spPr>
      </p:pic>
      <p:sp>
        <p:nvSpPr>
          <p:cNvPr id="2" name="Slide Number Placeholder 1">
            <a:extLst>
              <a:ext uri="{FF2B5EF4-FFF2-40B4-BE49-F238E27FC236}">
                <a16:creationId xmlns:a16="http://schemas.microsoft.com/office/drawing/2014/main" id="{2C0D9C7D-0428-4A86-96BE-B44D36A5FD5E}"/>
              </a:ext>
            </a:extLst>
          </p:cNvPr>
          <p:cNvSpPr>
            <a:spLocks noGrp="1"/>
          </p:cNvSpPr>
          <p:nvPr>
            <p:ph type="sldNum" sz="quarter" idx="12"/>
          </p:nvPr>
        </p:nvSpPr>
        <p:spPr/>
        <p:txBody>
          <a:bodyPr/>
          <a:lstStyle/>
          <a:p>
            <a:fld id="{127DDC20-79C9-9647-820E-6D40A3D210C3}" type="slidenum">
              <a:rPr lang="en-US" smtClean="0"/>
              <a:pPr/>
              <a:t>61</a:t>
            </a:fld>
            <a:endParaRPr lang="en-US"/>
          </a:p>
        </p:txBody>
      </p:sp>
    </p:spTree>
    <p:extLst>
      <p:ext uri="{BB962C8B-B14F-4D97-AF65-F5344CB8AC3E}">
        <p14:creationId xmlns:p14="http://schemas.microsoft.com/office/powerpoint/2010/main" val="159217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CB8CF2-2F29-4BAE-B3C8-6927B3D4278C}"/>
              </a:ext>
            </a:extLst>
          </p:cNvPr>
          <p:cNvSpPr>
            <a:spLocks noGrp="1"/>
          </p:cNvSpPr>
          <p:nvPr>
            <p:ph type="sldNum" sz="quarter" idx="12"/>
          </p:nvPr>
        </p:nvSpPr>
        <p:spPr/>
        <p:txBody>
          <a:bodyPr/>
          <a:lstStyle/>
          <a:p>
            <a:fld id="{4FFA5068-6C98-4B51-9190-23CE74466776}" type="slidenum">
              <a:rPr lang="en-US" smtClean="0">
                <a:solidFill>
                  <a:prstClr val="black"/>
                </a:solidFill>
              </a:rPr>
              <a:pPr/>
              <a:t>62</a:t>
            </a:fld>
            <a:endParaRPr lang="en-US" dirty="0">
              <a:solidFill>
                <a:prstClr val="black"/>
              </a:solidFill>
            </a:endParaRPr>
          </a:p>
        </p:txBody>
      </p:sp>
      <p:sp>
        <p:nvSpPr>
          <p:cNvPr id="10" name="Title 12">
            <a:extLst>
              <a:ext uri="{FF2B5EF4-FFF2-40B4-BE49-F238E27FC236}">
                <a16:creationId xmlns:a16="http://schemas.microsoft.com/office/drawing/2014/main" id="{9B495078-EFBC-42EE-ADC5-F63725C8E5BE}"/>
              </a:ext>
            </a:extLst>
          </p:cNvPr>
          <p:cNvSpPr>
            <a:spLocks noGrp="1"/>
          </p:cNvSpPr>
          <p:nvPr>
            <p:ph type="title"/>
          </p:nvPr>
        </p:nvSpPr>
        <p:spPr>
          <a:xfrm>
            <a:off x="1067049" y="2171701"/>
            <a:ext cx="6045187" cy="574328"/>
          </a:xfrm>
        </p:spPr>
        <p:txBody>
          <a:bodyPr>
            <a:noAutofit/>
          </a:bodyPr>
          <a:lstStyle/>
          <a:p>
            <a:r>
              <a:rPr lang="en-US" sz="3600" b="1" dirty="0"/>
              <a:t>GIS</a:t>
            </a:r>
            <a:br>
              <a:rPr lang="en-US" sz="3600" b="1" dirty="0"/>
            </a:br>
            <a:br>
              <a:rPr lang="en-US" sz="3600" b="1" dirty="0"/>
            </a:br>
            <a:r>
              <a:rPr lang="en-US" sz="3600" b="1" dirty="0"/>
              <a:t>MORE than maps</a:t>
            </a:r>
          </a:p>
        </p:txBody>
      </p:sp>
      <p:cxnSp>
        <p:nvCxnSpPr>
          <p:cNvPr id="5" name="Straight Connector 4">
            <a:extLst>
              <a:ext uri="{FF2B5EF4-FFF2-40B4-BE49-F238E27FC236}">
                <a16:creationId xmlns:a16="http://schemas.microsoft.com/office/drawing/2014/main" id="{51CAA533-B822-4F84-93E6-543067072DD8}"/>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4895D30E-36CA-4079-A68D-6D8B58ADDDF9}"/>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endParaRPr lang="en-US" sz="2600" i="1" dirty="0"/>
          </a:p>
        </p:txBody>
      </p:sp>
    </p:spTree>
    <p:extLst>
      <p:ext uri="{BB962C8B-B14F-4D97-AF65-F5344CB8AC3E}">
        <p14:creationId xmlns:p14="http://schemas.microsoft.com/office/powerpoint/2010/main" val="32410805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1C2F205-0269-4761-960B-9D952857AC55}"/>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19" name="Rectangle 3">
            <a:extLst>
              <a:ext uri="{FF2B5EF4-FFF2-40B4-BE49-F238E27FC236}">
                <a16:creationId xmlns:a16="http://schemas.microsoft.com/office/drawing/2014/main" id="{310D0D54-DDA4-4CDE-8106-CEDB55E6BF05}"/>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21" name="Rectangle 5">
            <a:extLst>
              <a:ext uri="{FF2B5EF4-FFF2-40B4-BE49-F238E27FC236}">
                <a16:creationId xmlns:a16="http://schemas.microsoft.com/office/drawing/2014/main" id="{3585323C-4826-40E8-98EE-CEBE34AB5C42}"/>
              </a:ext>
            </a:extLst>
          </p:cNvPr>
          <p:cNvSpPr>
            <a:spLocks noGrp="1" noChangeArrowheads="1"/>
          </p:cNvSpPr>
          <p:nvPr>
            <p:ph type="body" sz="half" idx="1"/>
          </p:nvPr>
        </p:nvSpPr>
        <p:spPr>
          <a:xfrm>
            <a:off x="118533" y="1092028"/>
            <a:ext cx="7592083" cy="3934247"/>
          </a:xfrm>
          <a:noFill/>
          <a:ln/>
        </p:spPr>
        <p:txBody>
          <a:bodyPr>
            <a:normAutofit fontScale="25000" lnSpcReduction="20000"/>
          </a:bodyPr>
          <a:lstStyle/>
          <a:p>
            <a:pPr>
              <a:lnSpc>
                <a:spcPct val="90000"/>
              </a:lnSpc>
            </a:pPr>
            <a:r>
              <a:rPr lang="en-US" altLang="en-US" sz="7200" b="1" dirty="0"/>
              <a:t>Urban Planning, Management &amp; Policy</a:t>
            </a:r>
          </a:p>
          <a:p>
            <a:pPr lvl="1">
              <a:lnSpc>
                <a:spcPct val="90000"/>
              </a:lnSpc>
            </a:pPr>
            <a:r>
              <a:rPr lang="en-US" altLang="en-US" sz="7200" dirty="0"/>
              <a:t>Land acquisition</a:t>
            </a:r>
          </a:p>
          <a:p>
            <a:pPr lvl="1">
              <a:lnSpc>
                <a:spcPct val="90000"/>
              </a:lnSpc>
            </a:pPr>
            <a:r>
              <a:rPr lang="en-US" altLang="en-US" sz="7200" dirty="0"/>
              <a:t>Housing renovation programs</a:t>
            </a:r>
          </a:p>
          <a:p>
            <a:pPr lvl="1">
              <a:lnSpc>
                <a:spcPct val="90000"/>
              </a:lnSpc>
            </a:pPr>
            <a:r>
              <a:rPr lang="en-US" altLang="en-US" sz="7200" dirty="0"/>
              <a:t>Emergency response</a:t>
            </a:r>
          </a:p>
          <a:p>
            <a:pPr lvl="1">
              <a:lnSpc>
                <a:spcPct val="90000"/>
              </a:lnSpc>
            </a:pPr>
            <a:r>
              <a:rPr lang="en-US" altLang="en-US" sz="7200" dirty="0"/>
              <a:t>Crime analysis</a:t>
            </a:r>
          </a:p>
          <a:p>
            <a:pPr lvl="1">
              <a:lnSpc>
                <a:spcPct val="90000"/>
              </a:lnSpc>
            </a:pPr>
            <a:r>
              <a:rPr lang="en-US" altLang="en-US" sz="7200" dirty="0"/>
              <a:t>Tax assessment</a:t>
            </a:r>
          </a:p>
          <a:p>
            <a:pPr>
              <a:lnSpc>
                <a:spcPct val="90000"/>
              </a:lnSpc>
            </a:pPr>
            <a:r>
              <a:rPr lang="en-US" altLang="en-US" sz="7200" b="1" dirty="0"/>
              <a:t>Environmental Sciences</a:t>
            </a:r>
          </a:p>
          <a:p>
            <a:pPr lvl="1">
              <a:lnSpc>
                <a:spcPct val="90000"/>
              </a:lnSpc>
            </a:pPr>
            <a:r>
              <a:rPr lang="en-US" altLang="en-US" sz="7200" dirty="0"/>
              <a:t>Monitoring environmental risk</a:t>
            </a:r>
          </a:p>
          <a:p>
            <a:pPr lvl="1">
              <a:lnSpc>
                <a:spcPct val="90000"/>
              </a:lnSpc>
            </a:pPr>
            <a:r>
              <a:rPr lang="en-US" altLang="en-US" sz="7200" dirty="0"/>
              <a:t>Modeling stormwater runoff</a:t>
            </a:r>
          </a:p>
          <a:p>
            <a:pPr lvl="1">
              <a:lnSpc>
                <a:spcPct val="90000"/>
              </a:lnSpc>
            </a:pPr>
            <a:r>
              <a:rPr lang="en-US" altLang="en-US" sz="7200" dirty="0"/>
              <a:t>Management of watersheds, floodplains, wetlands, forests, aquifers</a:t>
            </a:r>
          </a:p>
          <a:p>
            <a:pPr lvl="1">
              <a:lnSpc>
                <a:spcPct val="90000"/>
              </a:lnSpc>
            </a:pPr>
            <a:r>
              <a:rPr lang="en-US" altLang="en-US" sz="7200" dirty="0"/>
              <a:t>Hazardous or toxic facility siting</a:t>
            </a:r>
          </a:p>
          <a:p>
            <a:pPr lvl="1">
              <a:lnSpc>
                <a:spcPct val="90000"/>
              </a:lnSpc>
            </a:pPr>
            <a:r>
              <a:rPr lang="en-US" altLang="en-US" sz="7200" dirty="0"/>
              <a:t>Groundwater modeling and contamination tracking</a:t>
            </a:r>
          </a:p>
          <a:p>
            <a:pPr>
              <a:lnSpc>
                <a:spcPct val="90000"/>
              </a:lnSpc>
            </a:pPr>
            <a:r>
              <a:rPr lang="en-US" altLang="en-US" sz="7200" b="1" dirty="0"/>
              <a:t>Political Science</a:t>
            </a:r>
            <a:endParaRPr lang="en-US" altLang="en-US" sz="7200" dirty="0"/>
          </a:p>
          <a:p>
            <a:pPr lvl="1">
              <a:lnSpc>
                <a:spcPct val="90000"/>
              </a:lnSpc>
            </a:pPr>
            <a:r>
              <a:rPr lang="en-US" altLang="en-US" sz="7200" dirty="0"/>
              <a:t>Redistricting</a:t>
            </a:r>
          </a:p>
          <a:p>
            <a:pPr lvl="1">
              <a:lnSpc>
                <a:spcPct val="90000"/>
              </a:lnSpc>
            </a:pPr>
            <a:r>
              <a:rPr lang="en-US" altLang="en-US" sz="7200" dirty="0"/>
              <a:t>Analysis of election results</a:t>
            </a:r>
          </a:p>
          <a:p>
            <a:pPr lvl="1">
              <a:lnSpc>
                <a:spcPct val="90000"/>
              </a:lnSpc>
            </a:pPr>
            <a:r>
              <a:rPr lang="en-US" altLang="en-US" sz="7200" dirty="0"/>
              <a:t>Predictive modeling</a:t>
            </a:r>
          </a:p>
          <a:p>
            <a:pPr lvl="1">
              <a:lnSpc>
                <a:spcPct val="90000"/>
              </a:lnSpc>
              <a:buFontTx/>
              <a:buNone/>
            </a:pPr>
            <a:endParaRPr lang="en-US" altLang="en-US" sz="1350" dirty="0"/>
          </a:p>
        </p:txBody>
      </p:sp>
      <p:cxnSp>
        <p:nvCxnSpPr>
          <p:cNvPr id="7" name="Straight Connector 6">
            <a:extLst>
              <a:ext uri="{FF2B5EF4-FFF2-40B4-BE49-F238E27FC236}">
                <a16:creationId xmlns:a16="http://schemas.microsoft.com/office/drawing/2014/main" id="{DC09A804-F886-43C8-A998-3BE113BBB53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E67F0B8C-C39C-4412-AB2C-F35CFBE1D170}"/>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Applications</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F3C0AB51-D167-4B46-B89F-7B674E4C08C7}"/>
              </a:ext>
            </a:extLst>
          </p:cNvPr>
          <p:cNvSpPr>
            <a:spLocks noGrp="1"/>
          </p:cNvSpPr>
          <p:nvPr>
            <p:ph type="sldNum" sz="quarter" idx="12"/>
          </p:nvPr>
        </p:nvSpPr>
        <p:spPr/>
        <p:txBody>
          <a:bodyPr/>
          <a:lstStyle/>
          <a:p>
            <a:fld id="{127DDC20-79C9-9647-820E-6D40A3D210C3}" type="slidenum">
              <a:rPr lang="en-US" smtClean="0"/>
              <a:pPr/>
              <a:t>63</a:t>
            </a:fld>
            <a:endParaRPr 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1C2F205-0269-4761-960B-9D952857AC55}"/>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19" name="Rectangle 3">
            <a:extLst>
              <a:ext uri="{FF2B5EF4-FFF2-40B4-BE49-F238E27FC236}">
                <a16:creationId xmlns:a16="http://schemas.microsoft.com/office/drawing/2014/main" id="{310D0D54-DDA4-4CDE-8106-CEDB55E6BF05}"/>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22" name="Rectangle 6">
            <a:extLst>
              <a:ext uri="{FF2B5EF4-FFF2-40B4-BE49-F238E27FC236}">
                <a16:creationId xmlns:a16="http://schemas.microsoft.com/office/drawing/2014/main" id="{AD6FFF71-159F-49D6-868F-7BB50BEA689E}"/>
              </a:ext>
            </a:extLst>
          </p:cNvPr>
          <p:cNvSpPr>
            <a:spLocks noGrp="1" noChangeArrowheads="1"/>
          </p:cNvSpPr>
          <p:nvPr>
            <p:ph type="body" sz="half" idx="2"/>
          </p:nvPr>
        </p:nvSpPr>
        <p:spPr>
          <a:xfrm>
            <a:off x="118533" y="1042601"/>
            <a:ext cx="7795054" cy="3621120"/>
          </a:xfrm>
          <a:noFill/>
          <a:ln/>
        </p:spPr>
        <p:txBody>
          <a:bodyPr>
            <a:noAutofit/>
          </a:bodyPr>
          <a:lstStyle/>
          <a:p>
            <a:pPr>
              <a:lnSpc>
                <a:spcPct val="90000"/>
              </a:lnSpc>
            </a:pPr>
            <a:r>
              <a:rPr lang="en-US" altLang="en-US" sz="1800" b="1" dirty="0"/>
              <a:t>Civil Engineering/Utility</a:t>
            </a:r>
            <a:endParaRPr lang="en-US" altLang="en-US" sz="1800" dirty="0"/>
          </a:p>
          <a:p>
            <a:pPr lvl="1">
              <a:lnSpc>
                <a:spcPct val="90000"/>
              </a:lnSpc>
            </a:pPr>
            <a:r>
              <a:rPr lang="en-US" altLang="en-US" sz="1800" dirty="0"/>
              <a:t>Locating underground facilities</a:t>
            </a:r>
          </a:p>
          <a:p>
            <a:pPr lvl="1">
              <a:lnSpc>
                <a:spcPct val="90000"/>
              </a:lnSpc>
            </a:pPr>
            <a:r>
              <a:rPr lang="en-US" altLang="en-US" sz="1800" dirty="0"/>
              <a:t>Designing alignment for freeways, transit</a:t>
            </a:r>
          </a:p>
          <a:p>
            <a:pPr lvl="1">
              <a:lnSpc>
                <a:spcPct val="90000"/>
              </a:lnSpc>
            </a:pPr>
            <a:r>
              <a:rPr lang="en-US" altLang="en-US" sz="1800" dirty="0"/>
              <a:t>Coordination of infrastructure maintenance</a:t>
            </a:r>
          </a:p>
          <a:p>
            <a:pPr>
              <a:lnSpc>
                <a:spcPct val="90000"/>
              </a:lnSpc>
            </a:pPr>
            <a:r>
              <a:rPr lang="en-US" altLang="en-US" sz="1800" dirty="0"/>
              <a:t> </a:t>
            </a:r>
            <a:r>
              <a:rPr lang="en-US" altLang="en-US" sz="1800" b="1" dirty="0"/>
              <a:t>Business</a:t>
            </a:r>
          </a:p>
          <a:p>
            <a:pPr lvl="1">
              <a:lnSpc>
                <a:spcPct val="90000"/>
              </a:lnSpc>
            </a:pPr>
            <a:r>
              <a:rPr lang="en-US" altLang="en-US" sz="1800" dirty="0"/>
              <a:t>Demographic Analysis</a:t>
            </a:r>
          </a:p>
          <a:p>
            <a:pPr lvl="1">
              <a:lnSpc>
                <a:spcPct val="90000"/>
              </a:lnSpc>
            </a:pPr>
            <a:r>
              <a:rPr lang="en-US" altLang="en-US" sz="1800" dirty="0"/>
              <a:t>Market Penetration/ Share Analysis</a:t>
            </a:r>
          </a:p>
          <a:p>
            <a:pPr lvl="1">
              <a:lnSpc>
                <a:spcPct val="90000"/>
              </a:lnSpc>
            </a:pPr>
            <a:r>
              <a:rPr lang="en-US" altLang="en-US" sz="1800" dirty="0"/>
              <a:t>Site Selection</a:t>
            </a:r>
          </a:p>
          <a:p>
            <a:pPr>
              <a:lnSpc>
                <a:spcPct val="90000"/>
              </a:lnSpc>
            </a:pPr>
            <a:r>
              <a:rPr lang="en-US" altLang="en-US" sz="1800" b="1" dirty="0"/>
              <a:t>Education Administration</a:t>
            </a:r>
          </a:p>
          <a:p>
            <a:pPr lvl="1">
              <a:lnSpc>
                <a:spcPct val="90000"/>
              </a:lnSpc>
            </a:pPr>
            <a:r>
              <a:rPr lang="en-US" altLang="en-US" sz="1800" b="1" dirty="0"/>
              <a:t> </a:t>
            </a:r>
            <a:r>
              <a:rPr lang="en-US" altLang="en-US" sz="1800" dirty="0"/>
              <a:t>Attendance Area Maintenance</a:t>
            </a:r>
          </a:p>
          <a:p>
            <a:pPr lvl="1">
              <a:lnSpc>
                <a:spcPct val="90000"/>
              </a:lnSpc>
            </a:pPr>
            <a:r>
              <a:rPr lang="en-US" altLang="en-US" sz="1800" dirty="0"/>
              <a:t> Enrollment Projections</a:t>
            </a:r>
          </a:p>
          <a:p>
            <a:pPr lvl="1">
              <a:lnSpc>
                <a:spcPct val="90000"/>
              </a:lnSpc>
            </a:pPr>
            <a:r>
              <a:rPr lang="en-US" altLang="en-US" sz="1800" dirty="0"/>
              <a:t> School Bus Routing</a:t>
            </a:r>
          </a:p>
        </p:txBody>
      </p:sp>
      <p:cxnSp>
        <p:nvCxnSpPr>
          <p:cNvPr id="7" name="Straight Connector 6">
            <a:extLst>
              <a:ext uri="{FF2B5EF4-FFF2-40B4-BE49-F238E27FC236}">
                <a16:creationId xmlns:a16="http://schemas.microsoft.com/office/drawing/2014/main" id="{DC09A804-F886-43C8-A998-3BE113BBB53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E67F0B8C-C39C-4412-AB2C-F35CFBE1D170}"/>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Application</a:t>
            </a:r>
            <a:endParaRPr lang="en-US" sz="2600" i="1" dirty="0">
              <a:solidFill>
                <a:srgbClr val="00B050"/>
              </a:solidFill>
            </a:endParaRPr>
          </a:p>
        </p:txBody>
      </p:sp>
      <p:sp>
        <p:nvSpPr>
          <p:cNvPr id="4" name="Rectangle 3">
            <a:extLst>
              <a:ext uri="{FF2B5EF4-FFF2-40B4-BE49-F238E27FC236}">
                <a16:creationId xmlns:a16="http://schemas.microsoft.com/office/drawing/2014/main" id="{0D83CC12-2994-41E8-B099-F801E982A865}"/>
              </a:ext>
            </a:extLst>
          </p:cNvPr>
          <p:cNvSpPr/>
          <p:nvPr/>
        </p:nvSpPr>
        <p:spPr>
          <a:xfrm>
            <a:off x="5109519" y="1042601"/>
            <a:ext cx="2994453" cy="2917722"/>
          </a:xfrm>
          <a:prstGeom prst="rect">
            <a:avLst/>
          </a:prstGeom>
        </p:spPr>
        <p:txBody>
          <a:bodyPr wrap="square">
            <a:spAutoFit/>
          </a:bodyPr>
          <a:lstStyle/>
          <a:p>
            <a:pPr marL="285750" indent="-285750">
              <a:lnSpc>
                <a:spcPct val="90000"/>
              </a:lnSpc>
              <a:buFont typeface="Arial" panose="020B0604020202020204" pitchFamily="34" charset="0"/>
              <a:buChar char="•"/>
            </a:pPr>
            <a:r>
              <a:rPr lang="en-US" altLang="en-US" b="1" dirty="0"/>
              <a:t>Real Estate</a:t>
            </a:r>
          </a:p>
          <a:p>
            <a:pPr marL="668655" lvl="1" indent="-257175" defTabSz="411480">
              <a:lnSpc>
                <a:spcPct val="90000"/>
              </a:lnSpc>
              <a:spcBef>
                <a:spcPct val="20000"/>
              </a:spcBef>
              <a:buFont typeface="Arial"/>
              <a:buChar char="–"/>
            </a:pPr>
            <a:r>
              <a:rPr lang="en-US" altLang="en-US" dirty="0"/>
              <a:t>Neighborhood land prices</a:t>
            </a:r>
          </a:p>
          <a:p>
            <a:pPr marL="668655" lvl="1" indent="-257175" defTabSz="411480">
              <a:lnSpc>
                <a:spcPct val="90000"/>
              </a:lnSpc>
              <a:spcBef>
                <a:spcPct val="20000"/>
              </a:spcBef>
              <a:buFont typeface="Arial"/>
              <a:buChar char="–"/>
            </a:pPr>
            <a:r>
              <a:rPr lang="en-US" altLang="en-US" dirty="0"/>
              <a:t>Traffic Impact Analysis</a:t>
            </a:r>
          </a:p>
          <a:p>
            <a:pPr marL="668655" lvl="1" indent="-257175" defTabSz="411480">
              <a:lnSpc>
                <a:spcPct val="90000"/>
              </a:lnSpc>
              <a:spcBef>
                <a:spcPct val="20000"/>
              </a:spcBef>
              <a:buFont typeface="Arial"/>
              <a:buChar char="–"/>
            </a:pPr>
            <a:r>
              <a:rPr lang="en-US" altLang="en-US" dirty="0"/>
              <a:t>Determination of Highest and Best Use</a:t>
            </a:r>
          </a:p>
          <a:p>
            <a:pPr marL="285750" indent="-285750">
              <a:lnSpc>
                <a:spcPct val="90000"/>
              </a:lnSpc>
              <a:buFont typeface="Arial" panose="020B0604020202020204" pitchFamily="34" charset="0"/>
              <a:buChar char="•"/>
            </a:pPr>
            <a:r>
              <a:rPr lang="en-US" altLang="en-US" b="1" dirty="0"/>
              <a:t>Health Care</a:t>
            </a:r>
          </a:p>
          <a:p>
            <a:pPr marL="668655" lvl="1" indent="-257175" defTabSz="411480">
              <a:lnSpc>
                <a:spcPct val="90000"/>
              </a:lnSpc>
              <a:spcBef>
                <a:spcPct val="20000"/>
              </a:spcBef>
              <a:buFont typeface="Arial"/>
              <a:buChar char="–"/>
            </a:pPr>
            <a:r>
              <a:rPr lang="en-US" altLang="en-US" dirty="0"/>
              <a:t> Epidemiology</a:t>
            </a:r>
          </a:p>
          <a:p>
            <a:pPr marL="668655" lvl="1" indent="-257175" defTabSz="411480">
              <a:lnSpc>
                <a:spcPct val="90000"/>
              </a:lnSpc>
              <a:spcBef>
                <a:spcPct val="20000"/>
              </a:spcBef>
              <a:buFont typeface="Arial"/>
              <a:buChar char="–"/>
            </a:pPr>
            <a:r>
              <a:rPr lang="en-US" altLang="en-US" dirty="0"/>
              <a:t> Needs Analysis</a:t>
            </a:r>
          </a:p>
          <a:p>
            <a:pPr marL="668655" lvl="1" indent="-257175" defTabSz="411480">
              <a:lnSpc>
                <a:spcPct val="90000"/>
              </a:lnSpc>
              <a:spcBef>
                <a:spcPct val="20000"/>
              </a:spcBef>
              <a:buFont typeface="Arial"/>
              <a:buChar char="–"/>
            </a:pPr>
            <a:r>
              <a:rPr lang="en-US" altLang="en-US" dirty="0"/>
              <a:t> Service Inventory</a:t>
            </a:r>
          </a:p>
        </p:txBody>
      </p:sp>
      <p:sp>
        <p:nvSpPr>
          <p:cNvPr id="2" name="Slide Number Placeholder 1">
            <a:extLst>
              <a:ext uri="{FF2B5EF4-FFF2-40B4-BE49-F238E27FC236}">
                <a16:creationId xmlns:a16="http://schemas.microsoft.com/office/drawing/2014/main" id="{840AD334-48E9-414F-A645-52F59EA8DDDD}"/>
              </a:ext>
            </a:extLst>
          </p:cNvPr>
          <p:cNvSpPr>
            <a:spLocks noGrp="1"/>
          </p:cNvSpPr>
          <p:nvPr>
            <p:ph type="sldNum" sz="quarter" idx="12"/>
          </p:nvPr>
        </p:nvSpPr>
        <p:spPr/>
        <p:txBody>
          <a:bodyPr/>
          <a:lstStyle/>
          <a:p>
            <a:fld id="{127DDC20-79C9-9647-820E-6D40A3D210C3}" type="slidenum">
              <a:rPr lang="en-US" smtClean="0"/>
              <a:pPr/>
              <a:t>64</a:t>
            </a:fld>
            <a:endParaRPr lang="en-US"/>
          </a:p>
        </p:txBody>
      </p:sp>
    </p:spTree>
    <p:extLst>
      <p:ext uri="{BB962C8B-B14F-4D97-AF65-F5344CB8AC3E}">
        <p14:creationId xmlns:p14="http://schemas.microsoft.com/office/powerpoint/2010/main" val="334555140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Environmental Science </a:t>
            </a:r>
          </a:p>
        </p:txBody>
      </p:sp>
      <p:sp>
        <p:nvSpPr>
          <p:cNvPr id="15" name="Subtitle 2">
            <a:extLst>
              <a:ext uri="{FF2B5EF4-FFF2-40B4-BE49-F238E27FC236}">
                <a16:creationId xmlns:a16="http://schemas.microsoft.com/office/drawing/2014/main" id="{10117B12-00B4-4478-9EA5-C740339489D5}"/>
              </a:ext>
            </a:extLst>
          </p:cNvPr>
          <p:cNvSpPr txBox="1">
            <a:spLocks/>
          </p:cNvSpPr>
          <p:nvPr/>
        </p:nvSpPr>
        <p:spPr>
          <a:xfrm>
            <a:off x="255848" y="925046"/>
            <a:ext cx="6572463" cy="407638"/>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100" dirty="0">
                <a:solidFill>
                  <a:schemeClr val="tx1"/>
                </a:solidFill>
              </a:rPr>
              <a:t>West Virginia Risk Explorer</a:t>
            </a:r>
          </a:p>
        </p:txBody>
      </p:sp>
      <p:sp>
        <p:nvSpPr>
          <p:cNvPr id="2" name="Slide Number Placeholder 1">
            <a:extLst>
              <a:ext uri="{FF2B5EF4-FFF2-40B4-BE49-F238E27FC236}">
                <a16:creationId xmlns:a16="http://schemas.microsoft.com/office/drawing/2014/main" id="{3CA17739-7E38-4ED9-9E77-E62EEC24DD1A}"/>
              </a:ext>
            </a:extLst>
          </p:cNvPr>
          <p:cNvSpPr>
            <a:spLocks noGrp="1"/>
          </p:cNvSpPr>
          <p:nvPr>
            <p:ph type="sldNum" sz="quarter" idx="12"/>
          </p:nvPr>
        </p:nvSpPr>
        <p:spPr>
          <a:xfrm>
            <a:off x="6309360" y="4826574"/>
            <a:ext cx="1920240" cy="273844"/>
          </a:xfrm>
        </p:spPr>
        <p:txBody>
          <a:bodyPr/>
          <a:lstStyle/>
          <a:p>
            <a:fld id="{127DDC20-79C9-9647-820E-6D40A3D210C3}" type="slidenum">
              <a:rPr lang="en-US" smtClean="0"/>
              <a:pPr/>
              <a:t>65</a:t>
            </a:fld>
            <a:endParaRPr lang="en-US" dirty="0"/>
          </a:p>
        </p:txBody>
      </p:sp>
      <p:pic>
        <p:nvPicPr>
          <p:cNvPr id="5" name="Picture 4">
            <a:hlinkClick r:id="rId3"/>
            <a:extLst>
              <a:ext uri="{FF2B5EF4-FFF2-40B4-BE49-F238E27FC236}">
                <a16:creationId xmlns:a16="http://schemas.microsoft.com/office/drawing/2014/main" id="{EDEE22FB-C0AA-0175-F92F-179734D60406}"/>
              </a:ext>
            </a:extLst>
          </p:cNvPr>
          <p:cNvPicPr>
            <a:picLocks noChangeAspect="1"/>
          </p:cNvPicPr>
          <p:nvPr/>
        </p:nvPicPr>
        <p:blipFill>
          <a:blip r:embed="rId4"/>
          <a:stretch>
            <a:fillRect/>
          </a:stretch>
        </p:blipFill>
        <p:spPr>
          <a:xfrm>
            <a:off x="384311" y="1290031"/>
            <a:ext cx="7563352" cy="3673465"/>
          </a:xfrm>
          <a:prstGeom prst="rect">
            <a:avLst/>
          </a:prstGeom>
        </p:spPr>
      </p:pic>
    </p:spTree>
    <p:extLst>
      <p:ext uri="{BB962C8B-B14F-4D97-AF65-F5344CB8AC3E}">
        <p14:creationId xmlns:p14="http://schemas.microsoft.com/office/powerpoint/2010/main" val="467946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Political Science</a:t>
            </a:r>
          </a:p>
        </p:txBody>
      </p:sp>
      <p:sp>
        <p:nvSpPr>
          <p:cNvPr id="6" name="Subtitle 2">
            <a:extLst>
              <a:ext uri="{FF2B5EF4-FFF2-40B4-BE49-F238E27FC236}">
                <a16:creationId xmlns:a16="http://schemas.microsoft.com/office/drawing/2014/main" id="{DC4B201A-D5AA-41B9-A8B9-C619E931F428}"/>
              </a:ext>
            </a:extLst>
          </p:cNvPr>
          <p:cNvSpPr txBox="1">
            <a:spLocks/>
          </p:cNvSpPr>
          <p:nvPr/>
        </p:nvSpPr>
        <p:spPr>
          <a:xfrm>
            <a:off x="255849" y="962117"/>
            <a:ext cx="4393382" cy="407638"/>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100" dirty="0">
                <a:solidFill>
                  <a:schemeClr val="tx1"/>
                </a:solidFill>
              </a:rPr>
              <a:t>2020 Presidential Election</a:t>
            </a:r>
          </a:p>
        </p:txBody>
      </p:sp>
      <p:sp>
        <p:nvSpPr>
          <p:cNvPr id="7" name="矩形 6"/>
          <p:cNvSpPr/>
          <p:nvPr/>
        </p:nvSpPr>
        <p:spPr>
          <a:xfrm>
            <a:off x="7648576" y="1369755"/>
            <a:ext cx="133349" cy="3449895"/>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97F94F-4976-4F3F-B6E4-3E95D352666D}"/>
              </a:ext>
            </a:extLst>
          </p:cNvPr>
          <p:cNvSpPr>
            <a:spLocks noGrp="1"/>
          </p:cNvSpPr>
          <p:nvPr>
            <p:ph type="sldNum" sz="quarter" idx="12"/>
          </p:nvPr>
        </p:nvSpPr>
        <p:spPr/>
        <p:txBody>
          <a:bodyPr/>
          <a:lstStyle/>
          <a:p>
            <a:fld id="{127DDC20-79C9-9647-820E-6D40A3D210C3}" type="slidenum">
              <a:rPr lang="en-US" smtClean="0"/>
              <a:pPr/>
              <a:t>66</a:t>
            </a:fld>
            <a:endParaRPr lang="en-US"/>
          </a:p>
        </p:txBody>
      </p:sp>
      <p:sp>
        <p:nvSpPr>
          <p:cNvPr id="12" name="TextBox 11">
            <a:extLst>
              <a:ext uri="{FF2B5EF4-FFF2-40B4-BE49-F238E27FC236}">
                <a16:creationId xmlns:a16="http://schemas.microsoft.com/office/drawing/2014/main" id="{30E90B1A-9DFA-44D3-8E5D-08F908209F1A}"/>
              </a:ext>
            </a:extLst>
          </p:cNvPr>
          <p:cNvSpPr txBox="1"/>
          <p:nvPr/>
        </p:nvSpPr>
        <p:spPr>
          <a:xfrm>
            <a:off x="959855" y="4819650"/>
            <a:ext cx="6309889" cy="246221"/>
          </a:xfrm>
          <a:prstGeom prst="rect">
            <a:avLst/>
          </a:prstGeom>
          <a:noFill/>
        </p:spPr>
        <p:txBody>
          <a:bodyPr wrap="square">
            <a:spAutoFit/>
          </a:bodyPr>
          <a:lstStyle/>
          <a:p>
            <a:r>
              <a:rPr lang="en-US" sz="1000" dirty="0">
                <a:solidFill>
                  <a:srgbClr val="7030A0"/>
                </a:solidFill>
                <a:hlinkClick r:id="rId3"/>
              </a:rPr>
              <a:t>Election Data Map</a:t>
            </a:r>
            <a:endParaRPr lang="en-US" sz="1000" dirty="0">
              <a:solidFill>
                <a:srgbClr val="7030A0"/>
              </a:solidFill>
            </a:endParaRPr>
          </a:p>
        </p:txBody>
      </p:sp>
      <p:pic>
        <p:nvPicPr>
          <p:cNvPr id="5" name="Picture 4">
            <a:hlinkClick r:id="rId3"/>
            <a:extLst>
              <a:ext uri="{FF2B5EF4-FFF2-40B4-BE49-F238E27FC236}">
                <a16:creationId xmlns:a16="http://schemas.microsoft.com/office/drawing/2014/main" id="{1C3297B7-6425-07D6-7AA7-D81A4761E2CB}"/>
              </a:ext>
            </a:extLst>
          </p:cNvPr>
          <p:cNvPicPr>
            <a:picLocks noChangeAspect="1"/>
          </p:cNvPicPr>
          <p:nvPr/>
        </p:nvPicPr>
        <p:blipFill>
          <a:blip r:embed="rId4"/>
          <a:stretch>
            <a:fillRect/>
          </a:stretch>
        </p:blipFill>
        <p:spPr>
          <a:xfrm>
            <a:off x="1077409" y="1422142"/>
            <a:ext cx="6381751" cy="2951137"/>
          </a:xfrm>
          <a:prstGeom prst="rect">
            <a:avLst/>
          </a:prstGeom>
        </p:spPr>
      </p:pic>
    </p:spTree>
    <p:extLst>
      <p:ext uri="{BB962C8B-B14F-4D97-AF65-F5344CB8AC3E}">
        <p14:creationId xmlns:p14="http://schemas.microsoft.com/office/powerpoint/2010/main" val="2154965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Health Care</a:t>
            </a:r>
          </a:p>
        </p:txBody>
      </p:sp>
      <p:pic>
        <p:nvPicPr>
          <p:cNvPr id="5" name="Picture 4" descr="People mobility data">
            <a:extLst>
              <a:ext uri="{FF2B5EF4-FFF2-40B4-BE49-F238E27FC236}">
                <a16:creationId xmlns:a16="http://schemas.microsoft.com/office/drawing/2014/main" id="{A72821B6-21B0-4853-9DA1-382DCB8C783C}"/>
              </a:ext>
            </a:extLst>
          </p:cNvPr>
          <p:cNvPicPr>
            <a:picLocks noChangeAspect="1"/>
          </p:cNvPicPr>
          <p:nvPr/>
        </p:nvPicPr>
        <p:blipFill>
          <a:blip r:embed="rId3"/>
          <a:stretch>
            <a:fillRect/>
          </a:stretch>
        </p:blipFill>
        <p:spPr>
          <a:xfrm>
            <a:off x="659027" y="1235342"/>
            <a:ext cx="7030203" cy="3691740"/>
          </a:xfrm>
          <a:prstGeom prst="rect">
            <a:avLst/>
          </a:prstGeom>
        </p:spPr>
      </p:pic>
      <p:sp>
        <p:nvSpPr>
          <p:cNvPr id="8" name="Subtitle 2">
            <a:extLst>
              <a:ext uri="{FF2B5EF4-FFF2-40B4-BE49-F238E27FC236}">
                <a16:creationId xmlns:a16="http://schemas.microsoft.com/office/drawing/2014/main" id="{6E2EC993-9BF8-442D-9046-7039AFFFE140}"/>
              </a:ext>
            </a:extLst>
          </p:cNvPr>
          <p:cNvSpPr txBox="1">
            <a:spLocks/>
          </p:cNvSpPr>
          <p:nvPr/>
        </p:nvSpPr>
        <p:spPr>
          <a:xfrm>
            <a:off x="255848" y="900332"/>
            <a:ext cx="7821351" cy="13144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100" dirty="0">
                <a:solidFill>
                  <a:schemeClr val="tx1"/>
                </a:solidFill>
              </a:rPr>
              <a:t>Traveling during early stage of COVID-19 period</a:t>
            </a:r>
          </a:p>
          <a:p>
            <a:pPr algn="l"/>
            <a:endParaRPr lang="en-US" sz="2800" dirty="0">
              <a:solidFill>
                <a:schemeClr val="tx1"/>
              </a:solidFill>
            </a:endParaRPr>
          </a:p>
        </p:txBody>
      </p:sp>
      <p:sp>
        <p:nvSpPr>
          <p:cNvPr id="6" name="Rectangle 5">
            <a:extLst>
              <a:ext uri="{FF2B5EF4-FFF2-40B4-BE49-F238E27FC236}">
                <a16:creationId xmlns:a16="http://schemas.microsoft.com/office/drawing/2014/main" id="{72DC8D31-3EC4-4309-8600-1EC9429C6535}"/>
              </a:ext>
            </a:extLst>
          </p:cNvPr>
          <p:cNvSpPr/>
          <p:nvPr/>
        </p:nvSpPr>
        <p:spPr>
          <a:xfrm>
            <a:off x="3305175" y="4818591"/>
            <a:ext cx="2320279" cy="216982"/>
          </a:xfrm>
          <a:prstGeom prst="rect">
            <a:avLst/>
          </a:prstGeom>
        </p:spPr>
        <p:txBody>
          <a:bodyPr wrap="square">
            <a:spAutoFit/>
          </a:bodyPr>
          <a:lstStyle/>
          <a:p>
            <a:r>
              <a:rPr lang="en-US" sz="810" dirty="0">
                <a:hlinkClick r:id="rId4"/>
              </a:rPr>
              <a:t>https://geods.geography.wisc.edu/</a:t>
            </a:r>
            <a:endParaRPr lang="en-US" sz="810" dirty="0"/>
          </a:p>
        </p:txBody>
      </p:sp>
      <p:sp>
        <p:nvSpPr>
          <p:cNvPr id="2" name="Slide Number Placeholder 1">
            <a:extLst>
              <a:ext uri="{FF2B5EF4-FFF2-40B4-BE49-F238E27FC236}">
                <a16:creationId xmlns:a16="http://schemas.microsoft.com/office/drawing/2014/main" id="{81E3154D-B694-420E-9B5C-A689FE00C881}"/>
              </a:ext>
            </a:extLst>
          </p:cNvPr>
          <p:cNvSpPr>
            <a:spLocks noGrp="1"/>
          </p:cNvSpPr>
          <p:nvPr>
            <p:ph type="sldNum" sz="quarter" idx="12"/>
          </p:nvPr>
        </p:nvSpPr>
        <p:spPr/>
        <p:txBody>
          <a:bodyPr/>
          <a:lstStyle/>
          <a:p>
            <a:fld id="{127DDC20-79C9-9647-820E-6D40A3D210C3}" type="slidenum">
              <a:rPr lang="en-US" smtClean="0"/>
              <a:pPr/>
              <a:t>67</a:t>
            </a:fld>
            <a:endParaRPr lang="en-US"/>
          </a:p>
        </p:txBody>
      </p:sp>
    </p:spTree>
    <p:extLst>
      <p:ext uri="{BB962C8B-B14F-4D97-AF65-F5344CB8AC3E}">
        <p14:creationId xmlns:p14="http://schemas.microsoft.com/office/powerpoint/2010/main" val="1156209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91049C-4A6E-414F-A6EB-067881B5F66B}"/>
              </a:ext>
            </a:extLst>
          </p:cNvPr>
          <p:cNvSpPr>
            <a:spLocks noGrp="1"/>
          </p:cNvSpPr>
          <p:nvPr>
            <p:ph type="sldNum" sz="quarter" idx="12"/>
          </p:nvPr>
        </p:nvSpPr>
        <p:spPr/>
        <p:txBody>
          <a:bodyPr/>
          <a:lstStyle/>
          <a:p>
            <a:fld id="{127DDC20-79C9-9647-820E-6D40A3D210C3}" type="slidenum">
              <a:rPr lang="en-US" smtClean="0"/>
              <a:pPr/>
              <a:t>68</a:t>
            </a:fld>
            <a:endParaRPr lang="en-US"/>
          </a:p>
        </p:txBody>
      </p:sp>
      <p:sp>
        <p:nvSpPr>
          <p:cNvPr id="6" name="TextBox 5">
            <a:extLst>
              <a:ext uri="{FF2B5EF4-FFF2-40B4-BE49-F238E27FC236}">
                <a16:creationId xmlns:a16="http://schemas.microsoft.com/office/drawing/2014/main" id="{C27E59CC-C449-459C-B555-16FF535630C5}"/>
              </a:ext>
            </a:extLst>
          </p:cNvPr>
          <p:cNvSpPr txBox="1"/>
          <p:nvPr/>
        </p:nvSpPr>
        <p:spPr>
          <a:xfrm>
            <a:off x="1638646" y="2144857"/>
            <a:ext cx="4952308" cy="523220"/>
          </a:xfrm>
          <a:prstGeom prst="rect">
            <a:avLst/>
          </a:prstGeom>
          <a:noFill/>
        </p:spPr>
        <p:txBody>
          <a:bodyPr wrap="square">
            <a:spAutoFit/>
          </a:bodyPr>
          <a:lstStyle/>
          <a:p>
            <a:r>
              <a:rPr lang="en-US" sz="2800" dirty="0">
                <a:solidFill>
                  <a:srgbClr val="7030A0"/>
                </a:solidFill>
                <a:hlinkClick r:id="rId2">
                  <a:extLst>
                    <a:ext uri="{A12FA001-AC4F-418D-AE19-62706E023703}">
                      <ahyp:hlinkClr xmlns:ahyp="http://schemas.microsoft.com/office/drawing/2018/hyperlinkcolor" val="tx"/>
                    </a:ext>
                  </a:extLst>
                </a:hlinkClick>
              </a:rPr>
              <a:t>GIS Application in Modern World</a:t>
            </a:r>
            <a:endParaRPr lang="en-US" sz="2800" dirty="0">
              <a:solidFill>
                <a:srgbClr val="7030A0"/>
              </a:solidFill>
            </a:endParaRPr>
          </a:p>
        </p:txBody>
      </p:sp>
    </p:spTree>
    <p:extLst>
      <p:ext uri="{BB962C8B-B14F-4D97-AF65-F5344CB8AC3E}">
        <p14:creationId xmlns:p14="http://schemas.microsoft.com/office/powerpoint/2010/main" val="952295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pic>
        <p:nvPicPr>
          <p:cNvPr id="3" name="Picture 2" descr="gic website"/>
          <p:cNvPicPr>
            <a:picLocks noChangeAspect="1"/>
          </p:cNvPicPr>
          <p:nvPr/>
        </p:nvPicPr>
        <p:blipFill>
          <a:blip r:embed="rId3"/>
          <a:stretch>
            <a:fillRect/>
          </a:stretch>
        </p:blipFill>
        <p:spPr>
          <a:xfrm>
            <a:off x="6093830" y="3382495"/>
            <a:ext cx="1313667" cy="1351868"/>
          </a:xfrm>
          <a:prstGeom prst="rect">
            <a:avLst/>
          </a:prstGeom>
        </p:spPr>
      </p:pic>
      <p:sp>
        <p:nvSpPr>
          <p:cNvPr id="4" name="Rectangle 3"/>
          <p:cNvSpPr/>
          <p:nvPr/>
        </p:nvSpPr>
        <p:spPr>
          <a:xfrm>
            <a:off x="6055581" y="4788953"/>
            <a:ext cx="1469377" cy="466281"/>
          </a:xfrm>
          <a:prstGeom prst="rect">
            <a:avLst/>
          </a:prstGeom>
        </p:spPr>
        <p:txBody>
          <a:bodyPr wrap="none">
            <a:spAutoFit/>
          </a:bodyPr>
          <a:lstStyle/>
          <a:p>
            <a:r>
              <a:rPr lang="en-US" sz="1215" dirty="0">
                <a:hlinkClick r:id="rId4"/>
              </a:rPr>
              <a:t>http://www.gjc.org/</a:t>
            </a:r>
            <a:endParaRPr lang="en-US" sz="1215" dirty="0"/>
          </a:p>
          <a:p>
            <a:endParaRPr lang="en-US" sz="1215" dirty="0"/>
          </a:p>
        </p:txBody>
      </p:sp>
      <p:pic>
        <p:nvPicPr>
          <p:cNvPr id="5" name="Picture 4" descr="gisjobs website"/>
          <p:cNvPicPr>
            <a:picLocks noChangeAspect="1"/>
          </p:cNvPicPr>
          <p:nvPr/>
        </p:nvPicPr>
        <p:blipFill>
          <a:blip r:embed="rId5"/>
          <a:stretch>
            <a:fillRect/>
          </a:stretch>
        </p:blipFill>
        <p:spPr>
          <a:xfrm>
            <a:off x="5413872" y="1045595"/>
            <a:ext cx="2508109" cy="535951"/>
          </a:xfrm>
          <a:prstGeom prst="rect">
            <a:avLst/>
          </a:prstGeom>
        </p:spPr>
      </p:pic>
      <p:sp>
        <p:nvSpPr>
          <p:cNvPr id="7" name="Rectangle 6"/>
          <p:cNvSpPr/>
          <p:nvPr/>
        </p:nvSpPr>
        <p:spPr>
          <a:xfrm>
            <a:off x="5742383" y="1662976"/>
            <a:ext cx="1841402" cy="466281"/>
          </a:xfrm>
          <a:prstGeom prst="rect">
            <a:avLst/>
          </a:prstGeom>
        </p:spPr>
        <p:txBody>
          <a:bodyPr wrap="none">
            <a:spAutoFit/>
          </a:bodyPr>
          <a:lstStyle/>
          <a:p>
            <a:r>
              <a:rPr lang="en-US" sz="1215" dirty="0">
                <a:hlinkClick r:id="rId6"/>
              </a:rPr>
              <a:t>https://www.gisjobs.com/</a:t>
            </a:r>
            <a:endParaRPr lang="en-US" sz="1215" dirty="0"/>
          </a:p>
          <a:p>
            <a:endParaRPr lang="en-US" sz="1215" dirty="0"/>
          </a:p>
        </p:txBody>
      </p:sp>
      <p:pic>
        <p:nvPicPr>
          <p:cNvPr id="8" name="Picture 7" descr="mygisjobs website"/>
          <p:cNvPicPr>
            <a:picLocks noChangeAspect="1"/>
          </p:cNvPicPr>
          <p:nvPr/>
        </p:nvPicPr>
        <p:blipFill>
          <a:blip r:embed="rId7"/>
          <a:stretch>
            <a:fillRect/>
          </a:stretch>
        </p:blipFill>
        <p:spPr>
          <a:xfrm>
            <a:off x="5471243" y="2177460"/>
            <a:ext cx="2360703" cy="713832"/>
          </a:xfrm>
          <a:prstGeom prst="rect">
            <a:avLst/>
          </a:prstGeom>
        </p:spPr>
      </p:pic>
      <p:sp>
        <p:nvSpPr>
          <p:cNvPr id="9" name="Rectangle 8"/>
          <p:cNvSpPr/>
          <p:nvPr/>
        </p:nvSpPr>
        <p:spPr>
          <a:xfrm>
            <a:off x="5663446" y="3022111"/>
            <a:ext cx="2030428" cy="466281"/>
          </a:xfrm>
          <a:prstGeom prst="rect">
            <a:avLst/>
          </a:prstGeom>
        </p:spPr>
        <p:txBody>
          <a:bodyPr wrap="none">
            <a:spAutoFit/>
          </a:bodyPr>
          <a:lstStyle/>
          <a:p>
            <a:r>
              <a:rPr lang="en-US" sz="1215" dirty="0">
                <a:hlinkClick r:id="rId8"/>
              </a:rPr>
              <a:t>https://www.mygisjobs.com/</a:t>
            </a:r>
            <a:endParaRPr lang="en-US" sz="1215" dirty="0"/>
          </a:p>
          <a:p>
            <a:endParaRPr lang="en-US" sz="1215" dirty="0"/>
          </a:p>
        </p:txBody>
      </p:sp>
      <p:cxnSp>
        <p:nvCxnSpPr>
          <p:cNvPr id="11" name="Straight Connector 10">
            <a:extLst>
              <a:ext uri="{FF2B5EF4-FFF2-40B4-BE49-F238E27FC236}">
                <a16:creationId xmlns:a16="http://schemas.microsoft.com/office/drawing/2014/main" id="{0FFC771F-67D8-4EDB-85B6-880BAFC35AAA}"/>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CF3D89AB-A898-47C8-9ED4-205D5C87870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err="1">
                <a:solidFill>
                  <a:srgbClr val="00B050"/>
                </a:solidFill>
              </a:rPr>
              <a:t>GISer</a:t>
            </a:r>
            <a:r>
              <a:rPr lang="en-US" sz="3200" dirty="0">
                <a:solidFill>
                  <a:srgbClr val="00B050"/>
                </a:solidFill>
              </a:rPr>
              <a:t> Job Market</a:t>
            </a:r>
            <a:endParaRPr lang="en-US" sz="2600" i="1" dirty="0">
              <a:solidFill>
                <a:srgbClr val="00B050"/>
              </a:solidFill>
            </a:endParaRPr>
          </a:p>
        </p:txBody>
      </p:sp>
      <p:sp>
        <p:nvSpPr>
          <p:cNvPr id="15" name="Rectangle 3">
            <a:extLst>
              <a:ext uri="{FF2B5EF4-FFF2-40B4-BE49-F238E27FC236}">
                <a16:creationId xmlns:a16="http://schemas.microsoft.com/office/drawing/2014/main" id="{D530F4FE-C1E5-4B19-8CDF-1BA89197F6D4}"/>
              </a:ext>
            </a:extLst>
          </p:cNvPr>
          <p:cNvSpPr txBox="1">
            <a:spLocks noChangeArrowheads="1"/>
          </p:cNvSpPr>
          <p:nvPr/>
        </p:nvSpPr>
        <p:spPr>
          <a:xfrm>
            <a:off x="-8995" y="1121064"/>
            <a:ext cx="5751378" cy="3975507"/>
          </a:xfrm>
          <a:prstGeom prst="rect">
            <a:avLst/>
          </a:prstGeom>
        </p:spPr>
        <p:txBody>
          <a:bodyPr vert="horz" lIns="91440" tIns="45720" rIns="91440" bIns="45720" rtlCol="0">
            <a:no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lnSpc>
                <a:spcPct val="90000"/>
              </a:lnSpc>
            </a:pPr>
            <a:r>
              <a:rPr lang="en-US" altLang="en-US" sz="1600" b="1" dirty="0"/>
              <a:t>Local Government</a:t>
            </a:r>
          </a:p>
          <a:p>
            <a:pPr lvl="1">
              <a:lnSpc>
                <a:spcPct val="90000"/>
              </a:lnSpc>
            </a:pPr>
            <a:r>
              <a:rPr lang="en-US" altLang="en-US" sz="1600" dirty="0"/>
              <a:t>Planning and environmental management</a:t>
            </a:r>
          </a:p>
          <a:p>
            <a:pPr lvl="1">
              <a:lnSpc>
                <a:spcPct val="90000"/>
              </a:lnSpc>
            </a:pPr>
            <a:r>
              <a:rPr lang="en-US" altLang="en-US" sz="1600" dirty="0"/>
              <a:t>property records and appraisal  </a:t>
            </a:r>
          </a:p>
          <a:p>
            <a:pPr>
              <a:lnSpc>
                <a:spcPct val="90000"/>
              </a:lnSpc>
            </a:pPr>
            <a:r>
              <a:rPr lang="en-US" altLang="en-US" sz="1600" b="1" dirty="0"/>
              <a:t>Real Estate and Marketing</a:t>
            </a:r>
          </a:p>
          <a:p>
            <a:pPr lvl="1">
              <a:lnSpc>
                <a:spcPct val="90000"/>
              </a:lnSpc>
            </a:pPr>
            <a:r>
              <a:rPr lang="en-US" altLang="en-US" sz="1600" dirty="0"/>
              <a:t>Retail site selection, site evaluation </a:t>
            </a:r>
          </a:p>
          <a:p>
            <a:pPr>
              <a:lnSpc>
                <a:spcPct val="90000"/>
              </a:lnSpc>
            </a:pPr>
            <a:r>
              <a:rPr lang="en-US" altLang="en-US" sz="1600" b="1" dirty="0"/>
              <a:t>Public safety and defense</a:t>
            </a:r>
          </a:p>
          <a:p>
            <a:pPr lvl="1">
              <a:lnSpc>
                <a:spcPct val="90000"/>
              </a:lnSpc>
            </a:pPr>
            <a:r>
              <a:rPr lang="en-US" altLang="en-US" sz="1600" dirty="0"/>
              <a:t>Crime analysis, fire prevention, emergency management, military/defense</a:t>
            </a:r>
          </a:p>
          <a:p>
            <a:pPr>
              <a:lnSpc>
                <a:spcPct val="90000"/>
              </a:lnSpc>
            </a:pPr>
            <a:r>
              <a:rPr lang="en-US" altLang="en-US" sz="1600" b="1" dirty="0"/>
              <a:t>Natural resource exploration/extraction</a:t>
            </a:r>
          </a:p>
          <a:p>
            <a:pPr lvl="1">
              <a:lnSpc>
                <a:spcPct val="90000"/>
              </a:lnSpc>
            </a:pPr>
            <a:r>
              <a:rPr lang="en-US" altLang="en-US" sz="1600" dirty="0"/>
              <a:t>Petroleum, minerals, quarrying</a:t>
            </a:r>
          </a:p>
          <a:p>
            <a:pPr>
              <a:lnSpc>
                <a:spcPct val="90000"/>
              </a:lnSpc>
            </a:pPr>
            <a:r>
              <a:rPr lang="en-US" altLang="en-US" sz="1600" b="1" dirty="0"/>
              <a:t>Transportation</a:t>
            </a:r>
          </a:p>
          <a:p>
            <a:pPr lvl="1">
              <a:lnSpc>
                <a:spcPct val="90000"/>
              </a:lnSpc>
            </a:pPr>
            <a:r>
              <a:rPr lang="en-US" altLang="en-US" sz="1600" dirty="0"/>
              <a:t>Airline route planning, transportation planning/modeling</a:t>
            </a:r>
          </a:p>
          <a:p>
            <a:pPr>
              <a:lnSpc>
                <a:spcPct val="90000"/>
              </a:lnSpc>
            </a:pPr>
            <a:r>
              <a:rPr lang="en-US" altLang="en-US" sz="1600" b="1" dirty="0"/>
              <a:t>Public health and epidemiology</a:t>
            </a:r>
          </a:p>
          <a:p>
            <a:pPr>
              <a:lnSpc>
                <a:spcPct val="90000"/>
              </a:lnSpc>
            </a:pPr>
            <a:r>
              <a:rPr lang="en-US" altLang="en-US" sz="1600" b="1" dirty="0"/>
              <a:t>The Geospatial Industry</a:t>
            </a:r>
          </a:p>
          <a:p>
            <a:pPr lvl="1">
              <a:lnSpc>
                <a:spcPct val="90000"/>
              </a:lnSpc>
            </a:pPr>
            <a:r>
              <a:rPr lang="en-US" altLang="en-US" sz="1600" dirty="0"/>
              <a:t>Data development, application development, programming</a:t>
            </a:r>
          </a:p>
        </p:txBody>
      </p:sp>
      <p:sp>
        <p:nvSpPr>
          <p:cNvPr id="2" name="Slide Number Placeholder 1">
            <a:extLst>
              <a:ext uri="{FF2B5EF4-FFF2-40B4-BE49-F238E27FC236}">
                <a16:creationId xmlns:a16="http://schemas.microsoft.com/office/drawing/2014/main" id="{1DCF810E-190E-4666-877D-A02124549E8C}"/>
              </a:ext>
            </a:extLst>
          </p:cNvPr>
          <p:cNvSpPr>
            <a:spLocks noGrp="1"/>
          </p:cNvSpPr>
          <p:nvPr>
            <p:ph type="sldNum" sz="quarter" idx="12"/>
          </p:nvPr>
        </p:nvSpPr>
        <p:spPr/>
        <p:txBody>
          <a:bodyPr/>
          <a:lstStyle/>
          <a:p>
            <a:fld id="{127DDC20-79C9-9647-820E-6D40A3D210C3}" type="slidenum">
              <a:rPr lang="en-US" smtClean="0"/>
              <a:pPr/>
              <a:t>69</a:t>
            </a:fld>
            <a:endParaRPr lang="en-US"/>
          </a:p>
        </p:txBody>
      </p:sp>
    </p:spTree>
    <p:extLst>
      <p:ext uri="{BB962C8B-B14F-4D97-AF65-F5344CB8AC3E}">
        <p14:creationId xmlns:p14="http://schemas.microsoft.com/office/powerpoint/2010/main" val="25366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7</a:t>
            </a:fld>
            <a:endParaRPr lang="en-US"/>
          </a:p>
        </p:txBody>
      </p:sp>
      <p:sp>
        <p:nvSpPr>
          <p:cNvPr id="7" name="Rectangle 1027">
            <a:extLst>
              <a:ext uri="{FF2B5EF4-FFF2-40B4-BE49-F238E27FC236}">
                <a16:creationId xmlns:a16="http://schemas.microsoft.com/office/drawing/2014/main" id="{463A92E3-4BED-4C3C-ADD3-9836AC2A02C8}"/>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en-US" sz="2400" dirty="0">
                <a:hlinkClick r:id="rId3"/>
              </a:rPr>
              <a:t>Repetitive Pattern of Traffic Accidents in City of Dallas, TX</a:t>
            </a: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p:txBody>
      </p:sp>
      <p:pic>
        <p:nvPicPr>
          <p:cNvPr id="8" name="Picture 7">
            <a:extLst>
              <a:ext uri="{FF2B5EF4-FFF2-40B4-BE49-F238E27FC236}">
                <a16:creationId xmlns:a16="http://schemas.microsoft.com/office/drawing/2014/main" id="{98B5E191-BD6A-9449-2B82-DBB790936DA6}"/>
              </a:ext>
            </a:extLst>
          </p:cNvPr>
          <p:cNvPicPr>
            <a:picLocks noChangeAspect="1"/>
          </p:cNvPicPr>
          <p:nvPr/>
        </p:nvPicPr>
        <p:blipFill>
          <a:blip r:embed="rId4"/>
          <a:stretch>
            <a:fillRect/>
          </a:stretch>
        </p:blipFill>
        <p:spPr>
          <a:xfrm>
            <a:off x="1447714" y="1562374"/>
            <a:ext cx="5855018" cy="3341811"/>
          </a:xfrm>
          <a:prstGeom prst="rect">
            <a:avLst/>
          </a:prstGeom>
        </p:spPr>
      </p:pic>
    </p:spTree>
    <p:extLst>
      <p:ext uri="{BB962C8B-B14F-4D97-AF65-F5344CB8AC3E}">
        <p14:creationId xmlns:p14="http://schemas.microsoft.com/office/powerpoint/2010/main" val="3969143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33" y="1178490"/>
            <a:ext cx="3187375" cy="3440400"/>
          </a:xfrm>
        </p:spPr>
        <p:txBody>
          <a:bodyPr>
            <a:normAutofit fontScale="55000" lnSpcReduction="20000"/>
          </a:bodyPr>
          <a:lstStyle/>
          <a:p>
            <a:pPr marL="185221" lvl="1" indent="0">
              <a:buNone/>
            </a:pPr>
            <a:r>
              <a:rPr lang="en-US" sz="3300" dirty="0"/>
              <a:t>2020-2021</a:t>
            </a:r>
          </a:p>
          <a:p>
            <a:pPr marL="493922" lvl="1" indent="-308701">
              <a:buFont typeface="+mj-lt"/>
              <a:buAutoNum type="arabicPeriod"/>
            </a:pPr>
            <a:r>
              <a:rPr lang="en-US" sz="3300" dirty="0"/>
              <a:t>Four students worked as full time at ARDOT</a:t>
            </a:r>
          </a:p>
          <a:p>
            <a:pPr marL="493922" lvl="1" indent="-308701">
              <a:buFont typeface="+mj-lt"/>
              <a:buAutoNum type="arabicPeriod"/>
            </a:pPr>
            <a:r>
              <a:rPr lang="en-US" sz="3300" dirty="0"/>
              <a:t>Three students in master GIS program @UCA (One student is supported by Arkansas Space Grant Consortium project)</a:t>
            </a:r>
          </a:p>
          <a:p>
            <a:pPr marL="185221" lvl="1" indent="0">
              <a:buNone/>
            </a:pPr>
            <a:endParaRPr lang="en-US" sz="3300" dirty="0"/>
          </a:p>
          <a:p>
            <a:pPr marL="185221" lvl="1" indent="0">
              <a:buNone/>
            </a:pPr>
            <a:r>
              <a:rPr lang="en-US" sz="3300" dirty="0"/>
              <a:t>2022</a:t>
            </a:r>
          </a:p>
          <a:p>
            <a:pPr marL="493922" lvl="1" indent="-308701">
              <a:buFont typeface="+mj-lt"/>
              <a:buAutoNum type="arabicPeriod"/>
            </a:pPr>
            <a:r>
              <a:rPr lang="en-US" sz="3300" dirty="0"/>
              <a:t>Two current students worked as part-time at ARDOT</a:t>
            </a:r>
          </a:p>
          <a:p>
            <a:pPr marL="493922" lvl="1" indent="-308701">
              <a:buFont typeface="+mj-lt"/>
              <a:buAutoNum type="arabicPeriod"/>
            </a:pPr>
            <a:endParaRPr lang="en-US" sz="3300" dirty="0"/>
          </a:p>
        </p:txBody>
      </p:sp>
      <p:cxnSp>
        <p:nvCxnSpPr>
          <p:cNvPr id="6" name="Straight Connector 5">
            <a:extLst>
              <a:ext uri="{FF2B5EF4-FFF2-40B4-BE49-F238E27FC236}">
                <a16:creationId xmlns:a16="http://schemas.microsoft.com/office/drawing/2014/main" id="{DCB4AE1B-DA2C-4C32-BFBB-B18DF8823CD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46CA4DC-3FA8-44C1-8191-09A7FAEFD95F}"/>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Geography Students placement @UCA</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7020B49A-1CCA-4684-91C4-643C833F3ACA}"/>
              </a:ext>
            </a:extLst>
          </p:cNvPr>
          <p:cNvSpPr>
            <a:spLocks noGrp="1"/>
          </p:cNvSpPr>
          <p:nvPr>
            <p:ph type="sldNum" sz="quarter" idx="12"/>
          </p:nvPr>
        </p:nvSpPr>
        <p:spPr/>
        <p:txBody>
          <a:bodyPr/>
          <a:lstStyle/>
          <a:p>
            <a:fld id="{127DDC20-79C9-9647-820E-6D40A3D210C3}" type="slidenum">
              <a:rPr lang="en-US" smtClean="0"/>
              <a:pPr/>
              <a:t>70</a:t>
            </a:fld>
            <a:endParaRPr lang="en-US"/>
          </a:p>
        </p:txBody>
      </p:sp>
      <p:pic>
        <p:nvPicPr>
          <p:cNvPr id="5" name="Picture 4" descr="ARDOT website">
            <a:extLst>
              <a:ext uri="{FF2B5EF4-FFF2-40B4-BE49-F238E27FC236}">
                <a16:creationId xmlns:a16="http://schemas.microsoft.com/office/drawing/2014/main" id="{CFF635F8-636A-4466-99A9-0D03E4A60A9E}"/>
              </a:ext>
            </a:extLst>
          </p:cNvPr>
          <p:cNvPicPr>
            <a:picLocks noChangeAspect="1"/>
          </p:cNvPicPr>
          <p:nvPr/>
        </p:nvPicPr>
        <p:blipFill>
          <a:blip r:embed="rId3"/>
          <a:stretch>
            <a:fillRect/>
          </a:stretch>
        </p:blipFill>
        <p:spPr>
          <a:xfrm>
            <a:off x="3411415" y="1042280"/>
            <a:ext cx="4563900" cy="2167596"/>
          </a:xfrm>
          <a:prstGeom prst="rect">
            <a:avLst/>
          </a:prstGeom>
        </p:spPr>
      </p:pic>
      <p:pic>
        <p:nvPicPr>
          <p:cNvPr id="8" name="Picture 7" descr="Energy website">
            <a:extLst>
              <a:ext uri="{FF2B5EF4-FFF2-40B4-BE49-F238E27FC236}">
                <a16:creationId xmlns:a16="http://schemas.microsoft.com/office/drawing/2014/main" id="{2605F2B8-4494-4570-88DC-584862C6A94F}"/>
              </a:ext>
            </a:extLst>
          </p:cNvPr>
          <p:cNvPicPr>
            <a:picLocks noChangeAspect="1"/>
          </p:cNvPicPr>
          <p:nvPr/>
        </p:nvPicPr>
        <p:blipFill>
          <a:blip r:embed="rId4"/>
          <a:stretch>
            <a:fillRect/>
          </a:stretch>
        </p:blipFill>
        <p:spPr>
          <a:xfrm>
            <a:off x="4152900" y="3209876"/>
            <a:ext cx="3056351" cy="1784754"/>
          </a:xfrm>
          <a:prstGeom prst="rect">
            <a:avLst/>
          </a:prstGeom>
        </p:spPr>
      </p:pic>
    </p:spTree>
    <p:extLst>
      <p:ext uri="{BB962C8B-B14F-4D97-AF65-F5344CB8AC3E}">
        <p14:creationId xmlns:p14="http://schemas.microsoft.com/office/powerpoint/2010/main" val="231606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33" y="1178489"/>
            <a:ext cx="3893370" cy="3674273"/>
          </a:xfrm>
        </p:spPr>
        <p:txBody>
          <a:bodyPr>
            <a:normAutofit fontScale="55000" lnSpcReduction="20000"/>
          </a:bodyPr>
          <a:lstStyle/>
          <a:p>
            <a:pPr marL="493922" lvl="1" indent="-308701">
              <a:buFont typeface="+mj-lt"/>
              <a:buAutoNum type="arabicPeriod"/>
            </a:pPr>
            <a:r>
              <a:rPr lang="en-US" sz="3300" dirty="0"/>
              <a:t>Spatial problem solving</a:t>
            </a:r>
          </a:p>
          <a:p>
            <a:pPr marL="493922" lvl="1" indent="-308701">
              <a:buFont typeface="+mj-lt"/>
              <a:buAutoNum type="arabicPeriod"/>
            </a:pPr>
            <a:r>
              <a:rPr lang="en-US" sz="3300" dirty="0"/>
              <a:t>Spatial analysis</a:t>
            </a:r>
          </a:p>
          <a:p>
            <a:pPr marL="493922" lvl="1" indent="-308701">
              <a:buFont typeface="+mj-lt"/>
              <a:buAutoNum type="arabicPeriod"/>
            </a:pPr>
            <a:r>
              <a:rPr lang="en-US" sz="3300" dirty="0"/>
              <a:t>Software troubleshooting</a:t>
            </a:r>
          </a:p>
          <a:p>
            <a:pPr marL="493922" lvl="1" indent="-308701">
              <a:buFont typeface="+mj-lt"/>
              <a:buAutoNum type="arabicPeriod"/>
            </a:pPr>
            <a:r>
              <a:rPr lang="en-US" sz="3300" dirty="0"/>
              <a:t>Statistics</a:t>
            </a:r>
          </a:p>
          <a:p>
            <a:pPr marL="493922" lvl="1" indent="-308701">
              <a:buFont typeface="+mj-lt"/>
              <a:buAutoNum type="arabicPeriod"/>
            </a:pPr>
            <a:r>
              <a:rPr lang="en-US" sz="3300" dirty="0"/>
              <a:t>Spatial predictive modeling</a:t>
            </a:r>
          </a:p>
          <a:p>
            <a:pPr marL="493922" lvl="1" indent="-308701">
              <a:buFont typeface="+mj-lt"/>
              <a:buAutoNum type="arabicPeriod"/>
            </a:pPr>
            <a:r>
              <a:rPr lang="en-US" sz="3300" dirty="0"/>
              <a:t>Database management</a:t>
            </a:r>
          </a:p>
          <a:p>
            <a:pPr marL="493922" lvl="1" indent="-308701">
              <a:buFont typeface="+mj-lt"/>
              <a:buAutoNum type="arabicPeriod"/>
            </a:pPr>
            <a:r>
              <a:rPr lang="en-US" sz="3300" dirty="0"/>
              <a:t>Web GIS</a:t>
            </a:r>
          </a:p>
          <a:p>
            <a:pPr marL="493922" lvl="1" indent="-308701">
              <a:buFont typeface="+mj-lt"/>
              <a:buAutoNum type="arabicPeriod"/>
            </a:pPr>
            <a:r>
              <a:rPr lang="en-US" sz="3300" dirty="0"/>
              <a:t>Python scripting</a:t>
            </a:r>
          </a:p>
          <a:p>
            <a:pPr marL="493922" lvl="1" indent="-308701">
              <a:buFont typeface="+mj-lt"/>
              <a:buAutoNum type="arabicPeriod"/>
            </a:pPr>
            <a:r>
              <a:rPr lang="en-US" sz="3300" dirty="0"/>
              <a:t>Cartography/Map design</a:t>
            </a:r>
          </a:p>
          <a:p>
            <a:pPr marL="493922" lvl="1" indent="-308701">
              <a:buFont typeface="+mj-lt"/>
              <a:buAutoNum type="arabicPeriod"/>
            </a:pPr>
            <a:r>
              <a:rPr lang="en-US" sz="3300" dirty="0"/>
              <a:t>Graphic design</a:t>
            </a:r>
          </a:p>
          <a:p>
            <a:pPr marL="493922" lvl="1" indent="-308701">
              <a:buFont typeface="+mj-lt"/>
              <a:buAutoNum type="arabicPeriod"/>
            </a:pPr>
            <a:r>
              <a:rPr lang="en-US" sz="3300" dirty="0"/>
              <a:t>Image interpretation</a:t>
            </a:r>
          </a:p>
          <a:p>
            <a:pPr marL="493922" lvl="1" indent="-308701">
              <a:buFont typeface="+mj-lt"/>
              <a:buAutoNum type="arabicPeriod"/>
            </a:pPr>
            <a:r>
              <a:rPr lang="en-US" sz="3300" dirty="0"/>
              <a:t>GPS tracking</a:t>
            </a:r>
          </a:p>
        </p:txBody>
      </p:sp>
      <p:cxnSp>
        <p:nvCxnSpPr>
          <p:cNvPr id="6" name="Straight Connector 5">
            <a:extLst>
              <a:ext uri="{FF2B5EF4-FFF2-40B4-BE49-F238E27FC236}">
                <a16:creationId xmlns:a16="http://schemas.microsoft.com/office/drawing/2014/main" id="{DCB4AE1B-DA2C-4C32-BFBB-B18DF8823CD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46CA4DC-3FA8-44C1-8191-09A7FAEFD95F}"/>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Geospatial Skillsets</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7020B49A-1CCA-4684-91C4-643C833F3ACA}"/>
              </a:ext>
            </a:extLst>
          </p:cNvPr>
          <p:cNvSpPr>
            <a:spLocks noGrp="1"/>
          </p:cNvSpPr>
          <p:nvPr>
            <p:ph type="sldNum" sz="quarter" idx="12"/>
          </p:nvPr>
        </p:nvSpPr>
        <p:spPr/>
        <p:txBody>
          <a:bodyPr/>
          <a:lstStyle/>
          <a:p>
            <a:fld id="{127DDC20-79C9-9647-820E-6D40A3D210C3}" type="slidenum">
              <a:rPr lang="en-US" smtClean="0"/>
              <a:pPr/>
              <a:t>71</a:t>
            </a:fld>
            <a:endParaRPr lang="en-US"/>
          </a:p>
        </p:txBody>
      </p:sp>
      <p:pic>
        <p:nvPicPr>
          <p:cNvPr id="9" name="Picture 8">
            <a:extLst>
              <a:ext uri="{FF2B5EF4-FFF2-40B4-BE49-F238E27FC236}">
                <a16:creationId xmlns:a16="http://schemas.microsoft.com/office/drawing/2014/main" id="{8F316CB6-D5E5-4903-9816-1142A813DFC7}"/>
              </a:ext>
            </a:extLst>
          </p:cNvPr>
          <p:cNvPicPr>
            <a:picLocks noChangeAspect="1"/>
          </p:cNvPicPr>
          <p:nvPr/>
        </p:nvPicPr>
        <p:blipFill>
          <a:blip r:embed="rId3"/>
          <a:stretch>
            <a:fillRect/>
          </a:stretch>
        </p:blipFill>
        <p:spPr>
          <a:xfrm>
            <a:off x="4268588" y="1856659"/>
            <a:ext cx="3712621" cy="2614354"/>
          </a:xfrm>
          <a:prstGeom prst="rect">
            <a:avLst/>
          </a:prstGeom>
        </p:spPr>
      </p:pic>
      <p:sp>
        <p:nvSpPr>
          <p:cNvPr id="10" name="Rectangle 9">
            <a:extLst>
              <a:ext uri="{FF2B5EF4-FFF2-40B4-BE49-F238E27FC236}">
                <a16:creationId xmlns:a16="http://schemas.microsoft.com/office/drawing/2014/main" id="{894665B5-2130-4ED3-A639-8C8A1A1FB560}"/>
              </a:ext>
            </a:extLst>
          </p:cNvPr>
          <p:cNvSpPr/>
          <p:nvPr/>
        </p:nvSpPr>
        <p:spPr>
          <a:xfrm>
            <a:off x="4449337" y="4767263"/>
            <a:ext cx="2226892" cy="403957"/>
          </a:xfrm>
          <a:prstGeom prst="rect">
            <a:avLst/>
          </a:prstGeom>
        </p:spPr>
        <p:txBody>
          <a:bodyPr wrap="none">
            <a:spAutoFit/>
          </a:bodyPr>
          <a:lstStyle/>
          <a:p>
            <a:r>
              <a:rPr lang="en-US" sz="810" dirty="0">
                <a:hlinkClick r:id="rId4"/>
              </a:rPr>
              <a:t>http://www.aag.org/cs/publications/special/gist</a:t>
            </a:r>
            <a:endParaRPr lang="en-US" sz="810" dirty="0"/>
          </a:p>
          <a:p>
            <a:endParaRPr lang="en-US" sz="1215" dirty="0"/>
          </a:p>
        </p:txBody>
      </p:sp>
    </p:spTree>
    <p:extLst>
      <p:ext uri="{BB962C8B-B14F-4D97-AF65-F5344CB8AC3E}">
        <p14:creationId xmlns:p14="http://schemas.microsoft.com/office/powerpoint/2010/main" val="186114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14B67-F0E0-DECB-2935-6574263FDA26}"/>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83EE68-AE2E-8154-3E4A-F2B10428CF06}"/>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9033E7BF-4CE5-EBEE-FCA9-F1458D3D1E69}"/>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Esri Summer </a:t>
            </a:r>
            <a:r>
              <a:rPr lang="en-US" sz="3200" dirty="0" err="1">
                <a:solidFill>
                  <a:srgbClr val="00B050"/>
                </a:solidFill>
              </a:rPr>
              <a:t>Intership</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EEA1A41E-E6E9-6569-44EE-7B509608E663}"/>
              </a:ext>
            </a:extLst>
          </p:cNvPr>
          <p:cNvSpPr>
            <a:spLocks noGrp="1"/>
          </p:cNvSpPr>
          <p:nvPr>
            <p:ph type="sldNum" sz="quarter" idx="12"/>
          </p:nvPr>
        </p:nvSpPr>
        <p:spPr/>
        <p:txBody>
          <a:bodyPr/>
          <a:lstStyle/>
          <a:p>
            <a:fld id="{127DDC20-79C9-9647-820E-6D40A3D210C3}" type="slidenum">
              <a:rPr lang="en-US" smtClean="0"/>
              <a:pPr/>
              <a:t>72</a:t>
            </a:fld>
            <a:endParaRPr lang="en-US"/>
          </a:p>
        </p:txBody>
      </p:sp>
      <p:pic>
        <p:nvPicPr>
          <p:cNvPr id="5" name="Picture 4">
            <a:hlinkClick r:id="rId3"/>
            <a:extLst>
              <a:ext uri="{FF2B5EF4-FFF2-40B4-BE49-F238E27FC236}">
                <a16:creationId xmlns:a16="http://schemas.microsoft.com/office/drawing/2014/main" id="{3D8F6E4A-B4E3-5CED-7D13-1293D5BBDCF1}"/>
              </a:ext>
            </a:extLst>
          </p:cNvPr>
          <p:cNvPicPr>
            <a:picLocks noChangeAspect="1"/>
          </p:cNvPicPr>
          <p:nvPr/>
        </p:nvPicPr>
        <p:blipFill>
          <a:blip r:embed="rId4"/>
          <a:stretch>
            <a:fillRect/>
          </a:stretch>
        </p:blipFill>
        <p:spPr>
          <a:xfrm>
            <a:off x="993529" y="1155909"/>
            <a:ext cx="6294671" cy="3196277"/>
          </a:xfrm>
          <a:prstGeom prst="rect">
            <a:avLst/>
          </a:prstGeom>
        </p:spPr>
      </p:pic>
    </p:spTree>
    <p:extLst>
      <p:ext uri="{BB962C8B-B14F-4D97-AF65-F5344CB8AC3E}">
        <p14:creationId xmlns:p14="http://schemas.microsoft.com/office/powerpoint/2010/main" val="83726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1305" y="1325254"/>
            <a:ext cx="3286989" cy="830997"/>
          </a:xfrm>
          <a:prstGeom prst="rect">
            <a:avLst/>
          </a:prstGeom>
          <a:noFill/>
        </p:spPr>
        <p:txBody>
          <a:bodyPr wrap="none" lIns="82296" tIns="41148" rIns="82296" bIns="41148">
            <a:spAutoFit/>
          </a:bodyPr>
          <a:lstStyle/>
          <a:p>
            <a:pPr algn="ctr"/>
            <a:r>
              <a:rPr lang="en-US" sz="4860" b="1" spc="180" dirty="0">
                <a:ln w="29210">
                  <a:solidFill>
                    <a:schemeClr val="accent3">
                      <a:tint val="10000"/>
                    </a:schemeClr>
                  </a:solidFill>
                </a:ln>
                <a:solidFill>
                  <a:srgbClr val="008000">
                    <a:alpha val="50000"/>
                  </a:srgbClr>
                </a:solidFill>
                <a:effectLst>
                  <a:innerShdw blurRad="50800" dist="50800" dir="8100000">
                    <a:srgbClr val="7D7D7D">
                      <a:alpha val="73000"/>
                    </a:srgbClr>
                  </a:innerShdw>
                </a:effectLst>
              </a:rPr>
              <a:t>Thank you!</a:t>
            </a:r>
          </a:p>
        </p:txBody>
      </p:sp>
      <p:sp>
        <p:nvSpPr>
          <p:cNvPr id="3" name="Slide Number Placeholder 2">
            <a:extLst>
              <a:ext uri="{FF2B5EF4-FFF2-40B4-BE49-F238E27FC236}">
                <a16:creationId xmlns:a16="http://schemas.microsoft.com/office/drawing/2014/main" id="{863C9EAE-E5B7-4784-94CD-D062E17813E3}"/>
              </a:ext>
            </a:extLst>
          </p:cNvPr>
          <p:cNvSpPr>
            <a:spLocks noGrp="1"/>
          </p:cNvSpPr>
          <p:nvPr>
            <p:ph type="sldNum" sz="quarter" idx="12"/>
          </p:nvPr>
        </p:nvSpPr>
        <p:spPr/>
        <p:txBody>
          <a:bodyPr/>
          <a:lstStyle/>
          <a:p>
            <a:fld id="{127DDC20-79C9-9647-820E-6D40A3D210C3}" type="slidenum">
              <a:rPr lang="en-US" smtClean="0"/>
              <a:pPr/>
              <a:t>73</a:t>
            </a:fld>
            <a:endParaRPr lang="en-US"/>
          </a:p>
        </p:txBody>
      </p:sp>
      <p:pic>
        <p:nvPicPr>
          <p:cNvPr id="6" name="Picture 5">
            <a:extLst>
              <a:ext uri="{FF2B5EF4-FFF2-40B4-BE49-F238E27FC236}">
                <a16:creationId xmlns:a16="http://schemas.microsoft.com/office/drawing/2014/main" id="{32DE135F-68C6-4911-85BA-92ABB3F9F85C}"/>
              </a:ext>
            </a:extLst>
          </p:cNvPr>
          <p:cNvPicPr/>
          <p:nvPr/>
        </p:nvPicPr>
        <p:blipFill>
          <a:blip r:embed="rId3"/>
          <a:stretch>
            <a:fillRect/>
          </a:stretch>
        </p:blipFill>
        <p:spPr>
          <a:xfrm>
            <a:off x="152400" y="4275667"/>
            <a:ext cx="5915025" cy="758190"/>
          </a:xfrm>
          <a:prstGeom prst="rect">
            <a:avLst/>
          </a:prstGeom>
        </p:spPr>
      </p:pic>
      <p:cxnSp>
        <p:nvCxnSpPr>
          <p:cNvPr id="7" name="Straight Connector 6">
            <a:extLst>
              <a:ext uri="{FF2B5EF4-FFF2-40B4-BE49-F238E27FC236}">
                <a16:creationId xmlns:a16="http://schemas.microsoft.com/office/drawing/2014/main" id="{5ADF13BC-3A5F-4415-94E6-85FAF42998C9}"/>
              </a:ext>
            </a:extLst>
          </p:cNvPr>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22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8</a:t>
            </a:fld>
            <a:endParaRPr lang="en-US"/>
          </a:p>
        </p:txBody>
      </p:sp>
      <p:sp>
        <p:nvSpPr>
          <p:cNvPr id="7" name="Rectangle 1027">
            <a:extLst>
              <a:ext uri="{FF2B5EF4-FFF2-40B4-BE49-F238E27FC236}">
                <a16:creationId xmlns:a16="http://schemas.microsoft.com/office/drawing/2014/main" id="{463A92E3-4BED-4C3C-ADD3-9836AC2A02C8}"/>
              </a:ext>
            </a:extLst>
          </p:cNvPr>
          <p:cNvSpPr txBox="1">
            <a:spLocks noChangeArrowheads="1"/>
          </p:cNvSpPr>
          <p:nvPr/>
        </p:nvSpPr>
        <p:spPr>
          <a:xfrm>
            <a:off x="302741" y="1029962"/>
            <a:ext cx="3175287"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hlinkClick r:id="rId3">
                  <a:extLst>
                    <a:ext uri="{A12FA001-AC4F-418D-AE19-62706E023703}">
                      <ahyp:hlinkClr xmlns:ahyp="http://schemas.microsoft.com/office/drawing/2018/hyperlinkcolor" val="tx"/>
                    </a:ext>
                  </a:extLst>
                </a:hlinkClick>
              </a:rPr>
              <a:t>What Local Environments Drive Opportunities for Social Events?</a:t>
            </a:r>
            <a:endParaRPr 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p:txBody>
      </p:sp>
      <p:sp>
        <p:nvSpPr>
          <p:cNvPr id="17" name="TextBox 16">
            <a:extLst>
              <a:ext uri="{FF2B5EF4-FFF2-40B4-BE49-F238E27FC236}">
                <a16:creationId xmlns:a16="http://schemas.microsoft.com/office/drawing/2014/main" id="{B8911795-23DA-4FE8-9573-C04E4B81EA37}"/>
              </a:ext>
            </a:extLst>
          </p:cNvPr>
          <p:cNvSpPr txBox="1"/>
          <p:nvPr/>
        </p:nvSpPr>
        <p:spPr>
          <a:xfrm>
            <a:off x="4769433" y="4801302"/>
            <a:ext cx="3145547" cy="276999"/>
          </a:xfrm>
          <a:prstGeom prst="rect">
            <a:avLst/>
          </a:prstGeom>
          <a:noFill/>
        </p:spPr>
        <p:txBody>
          <a:bodyPr wrap="square">
            <a:spAutoFit/>
          </a:bodyPr>
          <a:lstStyle/>
          <a:p>
            <a:r>
              <a:rPr lang="en-US" sz="1200" dirty="0">
                <a:solidFill>
                  <a:srgbClr val="7030A0"/>
                </a:solidFill>
              </a:rPr>
              <a:t>Funded by NASA </a:t>
            </a:r>
            <a:r>
              <a:rPr lang="en-US" sz="1200" dirty="0" err="1">
                <a:solidFill>
                  <a:srgbClr val="7030A0"/>
                </a:solidFill>
              </a:rPr>
              <a:t>EPSCoR</a:t>
            </a:r>
            <a:endParaRPr lang="en-US" sz="1200" dirty="0">
              <a:solidFill>
                <a:srgbClr val="7030A0"/>
              </a:solidFill>
            </a:endParaRPr>
          </a:p>
        </p:txBody>
      </p:sp>
      <p:pic>
        <p:nvPicPr>
          <p:cNvPr id="8" name="Picture 7">
            <a:extLst>
              <a:ext uri="{FF2B5EF4-FFF2-40B4-BE49-F238E27FC236}">
                <a16:creationId xmlns:a16="http://schemas.microsoft.com/office/drawing/2014/main" id="{B81E5EF5-23A8-AFF6-D196-22DA02A7E8B9}"/>
              </a:ext>
            </a:extLst>
          </p:cNvPr>
          <p:cNvPicPr>
            <a:picLocks noChangeAspect="1"/>
          </p:cNvPicPr>
          <p:nvPr/>
        </p:nvPicPr>
        <p:blipFill>
          <a:blip r:embed="rId4"/>
          <a:stretch>
            <a:fillRect/>
          </a:stretch>
        </p:blipFill>
        <p:spPr>
          <a:xfrm>
            <a:off x="3676810" y="1029962"/>
            <a:ext cx="3942528" cy="3982419"/>
          </a:xfrm>
          <a:prstGeom prst="rect">
            <a:avLst/>
          </a:prstGeom>
        </p:spPr>
      </p:pic>
    </p:spTree>
    <p:extLst>
      <p:ext uri="{BB962C8B-B14F-4D97-AF65-F5344CB8AC3E}">
        <p14:creationId xmlns:p14="http://schemas.microsoft.com/office/powerpoint/2010/main" val="2473099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9</a:t>
            </a:fld>
            <a:endParaRPr lang="en-US"/>
          </a:p>
        </p:txBody>
      </p:sp>
      <p:pic>
        <p:nvPicPr>
          <p:cNvPr id="6" name="Picture 5">
            <a:extLst>
              <a:ext uri="{FF2B5EF4-FFF2-40B4-BE49-F238E27FC236}">
                <a16:creationId xmlns:a16="http://schemas.microsoft.com/office/drawing/2014/main" id="{B282B5B5-9111-47F4-3FBB-C309B346F6A8}"/>
              </a:ext>
            </a:extLst>
          </p:cNvPr>
          <p:cNvPicPr>
            <a:picLocks noChangeAspect="1"/>
          </p:cNvPicPr>
          <p:nvPr/>
        </p:nvPicPr>
        <p:blipFill>
          <a:blip r:embed="rId3"/>
          <a:stretch>
            <a:fillRect/>
          </a:stretch>
        </p:blipFill>
        <p:spPr>
          <a:xfrm>
            <a:off x="1640983" y="1105929"/>
            <a:ext cx="5449486" cy="3539001"/>
          </a:xfrm>
          <a:prstGeom prst="rect">
            <a:avLst/>
          </a:prstGeom>
        </p:spPr>
      </p:pic>
    </p:spTree>
    <p:extLst>
      <p:ext uri="{BB962C8B-B14F-4D97-AF65-F5344CB8AC3E}">
        <p14:creationId xmlns:p14="http://schemas.microsoft.com/office/powerpoint/2010/main" val="2304319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5085</TotalTime>
  <Words>4428</Words>
  <Application>Microsoft Office PowerPoint</Application>
  <PresentationFormat>Custom</PresentationFormat>
  <Paragraphs>715</Paragraphs>
  <Slides>73</Slides>
  <Notes>68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Arila</vt:lpstr>
      <vt:lpstr>Avenir Next W01</vt:lpstr>
      <vt:lpstr>DengXian</vt:lpstr>
      <vt:lpstr>ＭＳ Ｐゴシック</vt:lpstr>
      <vt:lpstr>Arial</vt:lpstr>
      <vt:lpstr>Calibri</vt:lpstr>
      <vt:lpstr>Courier New</vt:lpstr>
      <vt:lpstr>Roboto</vt:lpstr>
      <vt:lpstr>Times New Roman</vt:lpstr>
      <vt:lpstr>Wingdings</vt:lpstr>
      <vt:lpstr>Office Theme</vt:lpstr>
      <vt:lpstr>GEOG 2475: Geographic Information Systems I</vt:lpstr>
      <vt:lpstr>PowerPoint Presentation</vt:lpstr>
      <vt:lpstr>PowerPoint Presentation</vt:lpstr>
      <vt:lpstr>Past Teaching Experience</vt:lpstr>
      <vt:lpstr>Past Teaching Experience</vt:lpstr>
      <vt:lpstr>Teaching in UCA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ESRI https://pro.arcgis.com/en/pro-app/latest/get-started/run-pro-on-a-mac.htm   Harvard https://gis.harvard.edu/faq/how-installing-arcgis-desktop-or-pro-mac-computer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 Systems</vt:lpstr>
      <vt:lpstr>GI Science</vt:lpstr>
      <vt:lpstr>PowerPoint Presentation</vt:lpstr>
      <vt:lpstr>PowerPoint Presentation</vt:lpstr>
      <vt:lpstr>History</vt:lpstr>
      <vt:lpstr>Functions of a 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GIS  MORE than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Information Science Introduction</dc:title>
  <dc:creator>Yaqian He</dc:creator>
  <cp:lastModifiedBy>Yanan Wu</cp:lastModifiedBy>
  <cp:revision>295</cp:revision>
  <cp:lastPrinted>2020-03-26T12:59:04Z</cp:lastPrinted>
  <dcterms:created xsi:type="dcterms:W3CDTF">2020-03-24T14:51:54Z</dcterms:created>
  <dcterms:modified xsi:type="dcterms:W3CDTF">2025-08-21T02:49:46Z</dcterms:modified>
</cp:coreProperties>
</file>